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08" r:id="rId2"/>
    <p:sldMasterId id="2147483860" r:id="rId3"/>
  </p:sldMasterIdLst>
  <p:notesMasterIdLst>
    <p:notesMasterId r:id="rId69"/>
  </p:notesMasterIdLst>
  <p:handoutMasterIdLst>
    <p:handoutMasterId r:id="rId70"/>
  </p:handoutMasterIdLst>
  <p:sldIdLst>
    <p:sldId id="349" r:id="rId4"/>
    <p:sldId id="338" r:id="rId5"/>
    <p:sldId id="350" r:id="rId6"/>
    <p:sldId id="352" r:id="rId7"/>
    <p:sldId id="351"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65" r:id="rId21"/>
    <p:sldId id="366" r:id="rId22"/>
    <p:sldId id="367" r:id="rId23"/>
    <p:sldId id="368" r:id="rId24"/>
    <p:sldId id="369" r:id="rId25"/>
    <p:sldId id="370" r:id="rId26"/>
    <p:sldId id="371" r:id="rId27"/>
    <p:sldId id="372" r:id="rId28"/>
    <p:sldId id="373" r:id="rId29"/>
    <p:sldId id="374" r:id="rId30"/>
    <p:sldId id="375" r:id="rId31"/>
    <p:sldId id="386" r:id="rId32"/>
    <p:sldId id="387" r:id="rId33"/>
    <p:sldId id="385" r:id="rId34"/>
    <p:sldId id="388" r:id="rId35"/>
    <p:sldId id="389" r:id="rId36"/>
    <p:sldId id="390" r:id="rId37"/>
    <p:sldId id="391" r:id="rId38"/>
    <p:sldId id="392" r:id="rId39"/>
    <p:sldId id="376" r:id="rId40"/>
    <p:sldId id="377" r:id="rId41"/>
    <p:sldId id="378" r:id="rId42"/>
    <p:sldId id="379" r:id="rId43"/>
    <p:sldId id="380" r:id="rId44"/>
    <p:sldId id="393" r:id="rId45"/>
    <p:sldId id="394" r:id="rId46"/>
    <p:sldId id="395" r:id="rId47"/>
    <p:sldId id="396" r:id="rId48"/>
    <p:sldId id="397" r:id="rId49"/>
    <p:sldId id="398" r:id="rId50"/>
    <p:sldId id="399" r:id="rId51"/>
    <p:sldId id="381" r:id="rId52"/>
    <p:sldId id="382" r:id="rId53"/>
    <p:sldId id="383" r:id="rId54"/>
    <p:sldId id="384" r:id="rId55"/>
    <p:sldId id="400" r:id="rId56"/>
    <p:sldId id="401" r:id="rId57"/>
    <p:sldId id="402" r:id="rId58"/>
    <p:sldId id="403" r:id="rId59"/>
    <p:sldId id="404" r:id="rId60"/>
    <p:sldId id="405" r:id="rId61"/>
    <p:sldId id="406" r:id="rId62"/>
    <p:sldId id="407" r:id="rId63"/>
    <p:sldId id="408" r:id="rId64"/>
    <p:sldId id="409" r:id="rId65"/>
    <p:sldId id="410" r:id="rId66"/>
    <p:sldId id="411" r:id="rId67"/>
    <p:sldId id="347" r:id="rId68"/>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0" d="100"/>
          <a:sy n="110" d="100"/>
        </p:scale>
        <p:origin x="662" y="34"/>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24.03.2021</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24.03.2021</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24.03.2021</a:t>
            </a:fld>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583422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22608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4874910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0159370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40584471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6154927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63546575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24.03.2021</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24/03/2021</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a:t>Footer</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8061625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a:t>INSERT </a:t>
            </a:r>
            <a:r>
              <a:rPr lang="pl-PL" dirty="0" err="1"/>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a:t>Insert </a:t>
            </a:r>
            <a:r>
              <a:rPr lang="pl-PL" dirty="0" err="1"/>
              <a:t>description</a:t>
            </a:r>
            <a:endParaRPr lang="pl-PL" dirty="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a:t>Insert </a:t>
            </a:r>
            <a:r>
              <a:rPr lang="pl-PL" dirty="0" err="1"/>
              <a:t>additional</a:t>
            </a:r>
            <a:r>
              <a:rPr lang="pl-PL" dirty="0"/>
              <a:t> </a:t>
            </a:r>
            <a:r>
              <a:rPr lang="pl-PL" dirty="0" err="1"/>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a:t>INSERT </a:t>
            </a:r>
            <a:r>
              <a:rPr lang="pl-PL" dirty="0" err="1"/>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a:t>INSERT </a:t>
            </a:r>
            <a:r>
              <a:rPr lang="pl-PL" dirty="0" err="1"/>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a:t>Insert </a:t>
            </a:r>
            <a:r>
              <a:rPr lang="pl-PL" dirty="0" err="1"/>
              <a:t>SmartArt</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579962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138076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8614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7200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30540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24/03/2021</a:t>
            </a:fld>
            <a:endParaRPr lang="en-GB"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
        <p:nvSpPr>
          <p:cNvPr id="2" name="Tytuł 1"/>
          <p:cNvSpPr>
            <a:spLocks noGrp="1"/>
          </p:cNvSpPr>
          <p:nvPr>
            <p:ph type="title"/>
          </p:nvPr>
        </p:nvSpPr>
        <p:spPr/>
        <p:txBody>
          <a:bodyPr/>
          <a:lstStyle>
            <a:lvl1pPr algn="l">
              <a:defRPr/>
            </a:lvl1pPr>
          </a:lstStyle>
          <a:p>
            <a:r>
              <a:rPr lang="pl-PL"/>
              <a:t>Kliknij, aby edytować styl</a:t>
            </a:r>
            <a:endParaRPr lang="en-US"/>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26822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083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pic>
        <p:nvPicPr>
          <p:cNvPr id="24" name="Obraz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69557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4442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658795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pplication Features ">
    <p:bg>
      <p:bgPr>
        <a:solidFill>
          <a:schemeClr val="bg1"/>
        </a:solidFill>
        <a:effectLst/>
      </p:bgPr>
    </p:bg>
    <p:spTree>
      <p:nvGrpSpPr>
        <p:cNvPr id="1" name=""/>
        <p:cNvGrpSpPr/>
        <p:nvPr/>
      </p:nvGrpSpPr>
      <p:grpSpPr>
        <a:xfrm>
          <a:off x="0" y="0"/>
          <a:ext cx="0" cy="0"/>
          <a:chOff x="0" y="0"/>
          <a:chExt cx="0" cy="0"/>
        </a:xfrm>
      </p:grpSpPr>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16" name="Symbol zastępczy tekstu 6"/>
          <p:cNvSpPr>
            <a:spLocks noGrp="1"/>
          </p:cNvSpPr>
          <p:nvPr>
            <p:ph type="body" sz="quarter" idx="15" hasCustomPrompt="1"/>
          </p:nvPr>
        </p:nvSpPr>
        <p:spPr>
          <a:xfrm>
            <a:off x="1168400" y="118543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17" hasCustomPrompt="1"/>
          </p:nvPr>
        </p:nvSpPr>
        <p:spPr>
          <a:xfrm>
            <a:off x="1168400" y="206808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182702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94143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20" name="Symbol zastępczy tekstu 6"/>
          <p:cNvSpPr>
            <a:spLocks noGrp="1"/>
          </p:cNvSpPr>
          <p:nvPr>
            <p:ph type="body" sz="quarter" idx="15" hasCustomPrompt="1"/>
          </p:nvPr>
        </p:nvSpPr>
        <p:spPr>
          <a:xfrm>
            <a:off x="1168400" y="11780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17" hasCustomPrompt="1"/>
          </p:nvPr>
        </p:nvSpPr>
        <p:spPr>
          <a:xfrm>
            <a:off x="1168400" y="20606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3913530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98421"/>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9" name="Symbol zastępczy tekstu 6"/>
          <p:cNvSpPr>
            <a:spLocks noGrp="1"/>
          </p:cNvSpPr>
          <p:nvPr>
            <p:ph type="body" sz="quarter" idx="17" hasCustomPrompt="1"/>
          </p:nvPr>
        </p:nvSpPr>
        <p:spPr>
          <a:xfrm>
            <a:off x="1168400" y="20606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2" name="Symbol zastępczy tekstu 6"/>
          <p:cNvSpPr>
            <a:spLocks noGrp="1"/>
          </p:cNvSpPr>
          <p:nvPr>
            <p:ph type="body" sz="quarter" idx="19" hasCustomPrompt="1"/>
          </p:nvPr>
        </p:nvSpPr>
        <p:spPr>
          <a:xfrm>
            <a:off x="1168400" y="28988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5" name="Symbol zastępczy tekstu 6"/>
          <p:cNvSpPr>
            <a:spLocks noGrp="1"/>
          </p:cNvSpPr>
          <p:nvPr>
            <p:ph type="body" sz="quarter" idx="21" hasCustomPrompt="1"/>
          </p:nvPr>
        </p:nvSpPr>
        <p:spPr>
          <a:xfrm>
            <a:off x="1168400" y="37561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2" name="Symbol zastępczy tekstu 6"/>
          <p:cNvSpPr>
            <a:spLocks noGrp="1"/>
          </p:cNvSpPr>
          <p:nvPr>
            <p:ph type="body" sz="quarter" idx="40" hasCustomPrompt="1"/>
          </p:nvPr>
        </p:nvSpPr>
        <p:spPr>
          <a:xfrm>
            <a:off x="5647473" y="11851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5" name="Symbol zastępczy tekstu 6"/>
          <p:cNvSpPr>
            <a:spLocks noGrp="1"/>
          </p:cNvSpPr>
          <p:nvPr>
            <p:ph type="body" sz="quarter" idx="42" hasCustomPrompt="1"/>
          </p:nvPr>
        </p:nvSpPr>
        <p:spPr>
          <a:xfrm>
            <a:off x="5647472" y="2067776"/>
            <a:ext cx="3046075"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8" name="Symbol zastępczy tekstu 6"/>
          <p:cNvSpPr>
            <a:spLocks noGrp="1"/>
          </p:cNvSpPr>
          <p:nvPr>
            <p:ph type="body" sz="quarter" idx="44" hasCustomPrompt="1"/>
          </p:nvPr>
        </p:nvSpPr>
        <p:spPr>
          <a:xfrm>
            <a:off x="5647473" y="290597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1" name="Symbol zastępczy tekstu 6"/>
          <p:cNvSpPr>
            <a:spLocks noGrp="1"/>
          </p:cNvSpPr>
          <p:nvPr>
            <p:ph type="body" sz="quarter" idx="46" hasCustomPrompt="1"/>
          </p:nvPr>
        </p:nvSpPr>
        <p:spPr>
          <a:xfrm>
            <a:off x="5647473" y="37632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02142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
        <p:nvSpPr>
          <p:cNvPr id="15" name="Symbol zastępczy tekstu 6"/>
          <p:cNvSpPr>
            <a:spLocks noGrp="1"/>
          </p:cNvSpPr>
          <p:nvPr>
            <p:ph type="body" sz="quarter" idx="40" hasCustomPrompt="1"/>
          </p:nvPr>
        </p:nvSpPr>
        <p:spPr>
          <a:xfrm>
            <a:off x="6000759" y="11851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7" name="Symbol zastępczy tekstu 6"/>
          <p:cNvSpPr>
            <a:spLocks noGrp="1"/>
          </p:cNvSpPr>
          <p:nvPr>
            <p:ph type="body" sz="quarter" idx="42" hasCustomPrompt="1"/>
          </p:nvPr>
        </p:nvSpPr>
        <p:spPr>
          <a:xfrm>
            <a:off x="6000759" y="20677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44" hasCustomPrompt="1"/>
          </p:nvPr>
        </p:nvSpPr>
        <p:spPr>
          <a:xfrm>
            <a:off x="6000759" y="29059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6"/>
          <p:cNvSpPr>
            <a:spLocks noGrp="1"/>
          </p:cNvSpPr>
          <p:nvPr>
            <p:ph type="body" sz="quarter" idx="46" hasCustomPrompt="1"/>
          </p:nvPr>
        </p:nvSpPr>
        <p:spPr>
          <a:xfrm>
            <a:off x="6000759" y="37632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2704465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509524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7" name="Symbol zastępczy tekstu 6"/>
          <p:cNvSpPr>
            <a:spLocks noGrp="1"/>
          </p:cNvSpPr>
          <p:nvPr>
            <p:ph type="body" sz="quarter" idx="24" hasCustomPrompt="1"/>
          </p:nvPr>
        </p:nvSpPr>
        <p:spPr>
          <a:xfrm>
            <a:off x="1676401"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37" hasCustomPrompt="1"/>
          </p:nvPr>
        </p:nvSpPr>
        <p:spPr>
          <a:xfrm>
            <a:off x="5856584"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915665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3" name="Obraz 12"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31289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4" name="Obraz 13" descr="i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a:t>Click</a:t>
            </a:r>
            <a:r>
              <a:rPr lang="pl-PL" dirty="0"/>
              <a:t> to </a:t>
            </a:r>
            <a:r>
              <a:rPr lang="pl-PL" dirty="0" err="1"/>
              <a:t>edit</a:t>
            </a:r>
            <a:endParaRPr lang="pl-PL" dirty="0"/>
          </a:p>
          <a:p>
            <a:pPr lvl="0"/>
            <a:endParaRPr lang="pl-PL" dirty="0"/>
          </a:p>
        </p:txBody>
      </p:sp>
      <p:pic>
        <p:nvPicPr>
          <p:cNvPr id="14" name="Obraz 13"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a:t>INSERT NAME</a:t>
            </a:r>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a:t>INSERT NAME</a:t>
            </a:r>
          </a:p>
        </p:txBody>
      </p:sp>
      <p:pic>
        <p:nvPicPr>
          <p:cNvPr id="7" name="Obraz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0" name="Obraz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a:t>7</a:t>
            </a:r>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a:t>INSERT NAME</a:t>
            </a:r>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77509"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75589"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1" name="Symbol zastępczy tekstu 38"/>
          <p:cNvSpPr>
            <a:spLocks noGrp="1"/>
          </p:cNvSpPr>
          <p:nvPr>
            <p:ph type="body" sz="quarter" idx="17" hasCustomPrompt="1"/>
          </p:nvPr>
        </p:nvSpPr>
        <p:spPr>
          <a:xfrm>
            <a:off x="477509"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4" name="Symbol zastępczy tekstu 38"/>
          <p:cNvSpPr>
            <a:spLocks noGrp="1"/>
          </p:cNvSpPr>
          <p:nvPr>
            <p:ph type="body" sz="quarter" idx="20" hasCustomPrompt="1"/>
          </p:nvPr>
        </p:nvSpPr>
        <p:spPr>
          <a:xfrm>
            <a:off x="477493"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7" name="Symbol zastępczy tekstu 38"/>
          <p:cNvSpPr>
            <a:spLocks noGrp="1"/>
          </p:cNvSpPr>
          <p:nvPr>
            <p:ph type="body" sz="quarter" idx="23" hasCustomPrompt="1"/>
          </p:nvPr>
        </p:nvSpPr>
        <p:spPr>
          <a:xfrm>
            <a:off x="477493"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1" name="Tytuł 1"/>
          <p:cNvSpPr>
            <a:spLocks noGrp="1"/>
          </p:cNvSpPr>
          <p:nvPr>
            <p:ph type="title" hasCustomPrompt="1"/>
          </p:nvPr>
        </p:nvSpPr>
        <p:spPr>
          <a:xfrm>
            <a:off x="457200" y="108792"/>
            <a:ext cx="8229600" cy="693074"/>
          </a:xfrm>
        </p:spPr>
        <p:txBody>
          <a:bodyPr/>
          <a:lstStyle>
            <a:lvl1pPr algn="l">
              <a:defRPr/>
            </a:lvl1pPr>
          </a:lstStyle>
          <a:p>
            <a:r>
              <a:rPr lang="pl-PL" dirty="0"/>
              <a:t>AGENDA </a:t>
            </a:r>
            <a:endParaRPr lang="en-US" dirty="0"/>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a:t>INSERT </a:t>
            </a:r>
            <a:r>
              <a:rPr lang="pl-PL" dirty="0" err="1"/>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a:t>7</a:t>
            </a:r>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a:t>INSERT NAME</a:t>
            </a:r>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a:t>CLICK AND CHOOSE </a:t>
            </a:r>
          </a:p>
          <a:p>
            <a:r>
              <a:rPr lang="pl-PL" dirty="0"/>
              <a:t>PICTURE</a:t>
            </a:r>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a:t>CLICK AND CHOOSE </a:t>
            </a:r>
          </a:p>
          <a:p>
            <a:r>
              <a:rPr lang="pl-PL" dirty="0"/>
              <a:t>PICTURE</a:t>
            </a:r>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a:t>CLICK AND CHOOSE </a:t>
            </a:r>
          </a:p>
          <a:p>
            <a:r>
              <a:rPr lang="pl-PL" dirty="0"/>
              <a:t>PICTURE</a:t>
            </a:r>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a:t>CLICK AND CHOOSE </a:t>
            </a:r>
          </a:p>
          <a:p>
            <a:r>
              <a:rPr lang="pl-PL" dirty="0"/>
              <a:t>PICTURE</a:t>
            </a:r>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a:t>CLICK AND CHOOSE </a:t>
            </a:r>
          </a:p>
          <a:p>
            <a:r>
              <a:rPr lang="pl-PL" dirty="0"/>
              <a:t>PICTURE</a:t>
            </a:r>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600" b="0">
                <a:solidFill>
                  <a:srgbClr val="FFFFFF"/>
                </a:solidFill>
              </a:defRPr>
            </a:lvl1pPr>
          </a:lstStyle>
          <a:p>
            <a:pPr lvl="0"/>
            <a:r>
              <a:rPr lang="pl-PL" dirty="0"/>
              <a:t>Insert </a:t>
            </a:r>
            <a:r>
              <a:rPr lang="pl-PL" dirty="0" err="1"/>
              <a:t>description</a:t>
            </a:r>
            <a:endParaRPr lang="pl-PL" dirty="0"/>
          </a:p>
        </p:txBody>
      </p:sp>
      <p:pic>
        <p:nvPicPr>
          <p:cNvPr id="5" name="Obraz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2"/>
          <p:cNvSpPr>
            <a:spLocks noGrp="1"/>
          </p:cNvSpPr>
          <p:nvPr>
            <p:ph type="title" hasCustomPrompt="1"/>
          </p:nvPr>
        </p:nvSpPr>
        <p:spPr>
          <a:xfrm>
            <a:off x="1205071" y="1020282"/>
            <a:ext cx="2825296" cy="1197213"/>
          </a:xfrm>
        </p:spPr>
        <p:txBody>
          <a:bodyPr>
            <a:normAutofit/>
          </a:bodyPr>
          <a:lstStyle>
            <a:lvl1pPr algn="ctr">
              <a:defRPr sz="2800">
                <a:solidFill>
                  <a:schemeClr val="bg1"/>
                </a:solidFil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7942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7"/>
          </a:xfrm>
          <a:solidFill>
            <a:schemeClr val="tx1">
              <a:alpha val="95000"/>
            </a:schemeClr>
          </a:solidFill>
        </p:spPr>
        <p:txBody>
          <a:bodyPr anchor="ctr">
            <a:normAutofit/>
          </a:bodyPr>
          <a:lstStyle>
            <a:lvl1pPr algn="l">
              <a:defRPr sz="1800" b="0" baseline="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354997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8"/>
          </a:xfrm>
        </p:spPr>
        <p:txBody>
          <a:bodyPr anchor="ctr"/>
          <a:lstStyle>
            <a:lvl1pPr algn="l">
              <a:defRPr b="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49781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57200" y="103630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55280" y="14059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122" y="4717359"/>
            <a:ext cx="800100" cy="122537"/>
          </a:xfrm>
          <a:prstGeom prst="rect">
            <a:avLst/>
          </a:prstGeom>
        </p:spPr>
      </p:pic>
      <p:sp>
        <p:nvSpPr>
          <p:cNvPr id="9" name="Symbol zastępczy tekstu 38"/>
          <p:cNvSpPr>
            <a:spLocks noGrp="1"/>
          </p:cNvSpPr>
          <p:nvPr>
            <p:ph type="body" sz="quarter" idx="26" hasCustomPrompt="1"/>
          </p:nvPr>
        </p:nvSpPr>
        <p:spPr>
          <a:xfrm>
            <a:off x="455280" y="177565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0" name="Symbol zastępczy tekstu 38"/>
          <p:cNvSpPr>
            <a:spLocks noGrp="1"/>
          </p:cNvSpPr>
          <p:nvPr>
            <p:ph type="body" sz="quarter" idx="27" hasCustomPrompt="1"/>
          </p:nvPr>
        </p:nvSpPr>
        <p:spPr>
          <a:xfrm>
            <a:off x="453360" y="2145333"/>
            <a:ext cx="7965038" cy="279757"/>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3" name="Symbol zastępczy tekstu 38"/>
          <p:cNvSpPr>
            <a:spLocks noGrp="1"/>
          </p:cNvSpPr>
          <p:nvPr>
            <p:ph type="body" sz="quarter" idx="28" hasCustomPrompt="1"/>
          </p:nvPr>
        </p:nvSpPr>
        <p:spPr>
          <a:xfrm>
            <a:off x="459104" y="249930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4" name="Symbol zastępczy tekstu 38"/>
          <p:cNvSpPr>
            <a:spLocks noGrp="1"/>
          </p:cNvSpPr>
          <p:nvPr>
            <p:ph type="body" sz="quarter" idx="29" hasCustomPrompt="1"/>
          </p:nvPr>
        </p:nvSpPr>
        <p:spPr>
          <a:xfrm>
            <a:off x="457184" y="286897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5" name="Symbol zastępczy tekstu 38"/>
          <p:cNvSpPr>
            <a:spLocks noGrp="1"/>
          </p:cNvSpPr>
          <p:nvPr>
            <p:ph type="body" sz="quarter" idx="30" hasCustomPrompt="1"/>
          </p:nvPr>
        </p:nvSpPr>
        <p:spPr>
          <a:xfrm>
            <a:off x="461024" y="323865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6" name="Symbol zastępczy tekstu 38"/>
          <p:cNvSpPr>
            <a:spLocks noGrp="1"/>
          </p:cNvSpPr>
          <p:nvPr>
            <p:ph type="body" sz="quarter" idx="31" hasCustomPrompt="1"/>
          </p:nvPr>
        </p:nvSpPr>
        <p:spPr>
          <a:xfrm>
            <a:off x="459104" y="360833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7" name="Symbol zastępczy tekstu 38"/>
          <p:cNvSpPr>
            <a:spLocks noGrp="1"/>
          </p:cNvSpPr>
          <p:nvPr>
            <p:ph type="body" sz="quarter" idx="32" hasCustomPrompt="1"/>
          </p:nvPr>
        </p:nvSpPr>
        <p:spPr>
          <a:xfrm>
            <a:off x="462944" y="397800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8" name="Symbol zastępczy tekstu 38"/>
          <p:cNvSpPr>
            <a:spLocks noGrp="1"/>
          </p:cNvSpPr>
          <p:nvPr>
            <p:ph type="body" sz="quarter" idx="33" hasCustomPrompt="1"/>
          </p:nvPr>
        </p:nvSpPr>
        <p:spPr>
          <a:xfrm>
            <a:off x="461024" y="434768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0" name="Tytuł 1"/>
          <p:cNvSpPr>
            <a:spLocks noGrp="1"/>
          </p:cNvSpPr>
          <p:nvPr>
            <p:ph type="title" hasCustomPrompt="1"/>
          </p:nvPr>
        </p:nvSpPr>
        <p:spPr>
          <a:xfrm>
            <a:off x="457200" y="98403"/>
            <a:ext cx="8229600" cy="703463"/>
          </a:xfrm>
        </p:spPr>
        <p:txBody>
          <a:bodyPr/>
          <a:lstStyle>
            <a:lvl1pPr algn="l">
              <a:defRPr/>
            </a:lvl1pPr>
          </a:lstStyle>
          <a:p>
            <a:r>
              <a:rPr lang="pl-PL" dirty="0"/>
              <a:t>AGENDA</a:t>
            </a:r>
            <a:endParaRPr lang="en-US" dirty="0"/>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a:t>INSERT TITLE (</a:t>
            </a:r>
            <a:r>
              <a:rPr lang="pl-PL" dirty="0" err="1"/>
              <a:t>e.g</a:t>
            </a:r>
            <a:r>
              <a:rPr lang="pl-PL" dirty="0"/>
              <a:t>. THANK YOU!)</a:t>
            </a:r>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a:t>INSERT TITLE </a:t>
            </a:r>
            <a:br>
              <a:rPr lang="pl-PL" dirty="0"/>
            </a:br>
            <a:r>
              <a:rPr lang="pl-PL" dirty="0"/>
              <a:t>(</a:t>
            </a:r>
            <a:r>
              <a:rPr lang="pl-PL" dirty="0" err="1"/>
              <a:t>e.g</a:t>
            </a:r>
            <a:r>
              <a:rPr lang="pl-PL" dirty="0"/>
              <a:t>. THANK YOU!)</a:t>
            </a:r>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 </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a:t>
            </a:r>
          </a:p>
        </p:txBody>
      </p:sp>
      <p:pic>
        <p:nvPicPr>
          <p:cNvPr id="8" name="Obraz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a:t>INSERT TITLE </a:t>
            </a:r>
            <a:br>
              <a:rPr lang="pl-PL" dirty="0"/>
            </a:br>
            <a:r>
              <a:rPr lang="pl-PL" dirty="0"/>
              <a:t>(</a:t>
            </a:r>
            <a:r>
              <a:rPr lang="pl-PL" dirty="0" err="1"/>
              <a:t>e.g</a:t>
            </a:r>
            <a:r>
              <a:rPr lang="pl-PL" dirty="0"/>
              <a:t>. THANK YOU!)</a:t>
            </a:r>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a:t>INSERT SUBTITLE </a:t>
            </a:r>
            <a:br>
              <a:rPr lang="pl-PL" dirty="0"/>
            </a:br>
            <a:r>
              <a:rPr lang="pl-PL" dirty="0"/>
              <a:t>(</a:t>
            </a:r>
            <a:r>
              <a:rPr lang="pl-PL" dirty="0" err="1"/>
              <a:t>e.g</a:t>
            </a:r>
            <a:r>
              <a:rPr lang="pl-PL" dirty="0"/>
              <a:t>. </a:t>
            </a:r>
            <a:r>
              <a:rPr lang="pl-PL" dirty="0" err="1"/>
              <a:t>Questions</a:t>
            </a:r>
            <a:r>
              <a:rPr lang="pl-PL" dirty="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facebook.com</a:t>
            </a:r>
            <a:r>
              <a:rPr lang="pl-PL" dirty="0"/>
              <a:t>/</a:t>
            </a:r>
            <a:r>
              <a:rPr lang="pl-PL" dirty="0" err="1"/>
              <a:t>comarcherp</a:t>
            </a:r>
            <a:endParaRPr lang="pl-PL" dirty="0"/>
          </a:p>
        </p:txBody>
      </p:sp>
      <p:pic>
        <p:nvPicPr>
          <p:cNvPr id="25" name="Picture 6" descr="C:\Users\Dominik\Downloads\Social_Icons\faceboo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twitter.com</a:t>
            </a:r>
            <a:r>
              <a:rPr lang="pl-PL" dirty="0"/>
              <a:t>/</a:t>
            </a:r>
            <a:r>
              <a:rPr lang="pl-PL" dirty="0" err="1"/>
              <a:t>comarcherp</a:t>
            </a:r>
            <a:endParaRPr lang="pl-PL" dirty="0"/>
          </a:p>
        </p:txBody>
      </p:sp>
      <p:pic>
        <p:nvPicPr>
          <p:cNvPr id="28" name="Picture 4" descr="C:\Users\Dominik\Downloads\Social_Icons\twitter.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youtube.com</a:t>
            </a:r>
            <a:r>
              <a:rPr lang="pl-PL" dirty="0"/>
              <a:t>/</a:t>
            </a:r>
            <a:r>
              <a:rPr lang="pl-PL" dirty="0" err="1"/>
              <a:t>comarcherp</a:t>
            </a:r>
            <a:endParaRPr lang="pl-PL" dirty="0"/>
          </a:p>
        </p:txBody>
      </p:sp>
      <p:pic>
        <p:nvPicPr>
          <p:cNvPr id="33" name="Picture 5" descr="C:\Users\Dominik\Downloads\Social_Icons\youtube.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24.03.2021</a:t>
            </a:fld>
            <a:endParaRPr dirty="0">
              <a:solidFill>
                <a:prstClr val="white"/>
              </a:solidFill>
            </a:endParaRPr>
          </a:p>
        </p:txBody>
      </p:sp>
    </p:spTree>
    <p:extLst>
      <p:ext uri="{BB962C8B-B14F-4D97-AF65-F5344CB8AC3E}">
        <p14:creationId xmlns:p14="http://schemas.microsoft.com/office/powerpoint/2010/main" val="32453395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24/03/2021</a:t>
            </a:fld>
            <a:endParaRPr lang="en-GB" dirty="0">
              <a:solidFill>
                <a:srgbClr val="26437E"/>
              </a:solidFill>
            </a:endParaRPr>
          </a:p>
        </p:txBody>
      </p:sp>
    </p:spTree>
    <p:extLst>
      <p:ext uri="{BB962C8B-B14F-4D97-AF65-F5344CB8AC3E}">
        <p14:creationId xmlns:p14="http://schemas.microsoft.com/office/powerpoint/2010/main" val="7848090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599886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37170555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827826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a:t>
            </a:r>
            <a:r>
              <a:rPr lang="pl-PL" dirty="0" err="1"/>
              <a:t>your</a:t>
            </a:r>
            <a:r>
              <a:rPr lang="pl-PL" dirty="0"/>
              <a:t> </a:t>
            </a:r>
            <a:r>
              <a:rPr lang="pl-PL" dirty="0" err="1"/>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1371334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8357134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335753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9438367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866919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630802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8179138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9332714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800576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913076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590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a:t>PICTURE</a:t>
            </a:r>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a:t>Insert </a:t>
            </a:r>
            <a:r>
              <a:rPr lang="pl-PL" dirty="0" err="1"/>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290711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42784556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106276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49574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096577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7657266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0804569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4577849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000572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07166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750695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31461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8552134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055418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910941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8284905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1480800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19207640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20055870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88511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3065819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15399006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13260545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19571535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35544095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23043014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34124905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27595351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27238870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2162251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theme" Target="../theme/theme2.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slideLayout" Target="../slideLayouts/slideLayout155.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52" Type="http://schemas.openxmlformats.org/officeDocument/2006/relationships/theme" Target="../theme/theme3.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51"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a:t>INSERT </a:t>
            </a:r>
            <a:r>
              <a:rPr lang="pl-PL" dirty="0" err="1"/>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666" r:id="rId6"/>
    <p:sldLayoutId id="2147483794" r:id="rId7"/>
    <p:sldLayoutId id="2147483650" r:id="rId8"/>
    <p:sldLayoutId id="2147483796" r:id="rId9"/>
    <p:sldLayoutId id="2147483782" r:id="rId10"/>
    <p:sldLayoutId id="2147483664" r:id="rId11"/>
    <p:sldLayoutId id="2147483739" r:id="rId12"/>
    <p:sldLayoutId id="2147483738" r:id="rId13"/>
    <p:sldLayoutId id="2147483693" r:id="rId14"/>
    <p:sldLayoutId id="2147483695" r:id="rId15"/>
    <p:sldLayoutId id="2147483691" r:id="rId16"/>
    <p:sldLayoutId id="2147483787" r:id="rId17"/>
    <p:sldLayoutId id="2147483784" r:id="rId18"/>
    <p:sldLayoutId id="2147483789" r:id="rId19"/>
    <p:sldLayoutId id="2147483783" r:id="rId20"/>
    <p:sldLayoutId id="2147483788" r:id="rId21"/>
    <p:sldLayoutId id="2147483703" r:id="rId22"/>
    <p:sldLayoutId id="2147483681" r:id="rId23"/>
    <p:sldLayoutId id="2147483799" r:id="rId24"/>
    <p:sldLayoutId id="2147483779" r:id="rId25"/>
    <p:sldLayoutId id="2147483800" r:id="rId26"/>
    <p:sldLayoutId id="2147483683" r:id="rId27"/>
    <p:sldLayoutId id="2147483801" r:id="rId28"/>
    <p:sldLayoutId id="2147483745" r:id="rId29"/>
    <p:sldLayoutId id="2147483802" r:id="rId30"/>
    <p:sldLayoutId id="2147483684" r:id="rId31"/>
    <p:sldLayoutId id="2147483803" r:id="rId32"/>
    <p:sldLayoutId id="2147483772" r:id="rId33"/>
    <p:sldLayoutId id="2147483773" r:id="rId34"/>
    <p:sldLayoutId id="2147483774" r:id="rId35"/>
    <p:sldLayoutId id="2147483726" r:id="rId36"/>
    <p:sldLayoutId id="2147483677" r:id="rId37"/>
    <p:sldLayoutId id="2147483706" r:id="rId38"/>
    <p:sldLayoutId id="2147483680" r:id="rId39"/>
    <p:sldLayoutId id="2147483702" r:id="rId40"/>
    <p:sldLayoutId id="2147483712" r:id="rId41"/>
    <p:sldLayoutId id="2147483786" r:id="rId42"/>
    <p:sldLayoutId id="2147483785" r:id="rId43"/>
    <p:sldLayoutId id="2147483741" r:id="rId44"/>
    <p:sldLayoutId id="2147483717" r:id="rId45"/>
    <p:sldLayoutId id="2147483718" r:id="rId46"/>
    <p:sldLayoutId id="2147483719" r:id="rId47"/>
    <p:sldLayoutId id="2147483723" r:id="rId48"/>
    <p:sldLayoutId id="2147483795" r:id="rId49"/>
    <p:sldLayoutId id="2147483668" r:id="rId50"/>
    <p:sldLayoutId id="2147483770" r:id="rId51"/>
    <p:sldLayoutId id="2147483678" r:id="rId52"/>
    <p:sldLayoutId id="2147483679" r:id="rId53"/>
    <p:sldLayoutId id="2147483737" r:id="rId54"/>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189373615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layerbuu.blogspot.com/2011/02/c-c.html" TargetMode="External"/><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ko.wikipedia.org/wiki/C%2B%2B" TargetMode="External"/><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0.bmp"/><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hyperlink" Target="https://www.pexels.com/photo/pizza-2619967/" TargetMode="External"/><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Programowanie w języku C++ - wykład 1</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AD2464C-8736-44B1-B6AB-F76F2E5E1FE5}"/>
              </a:ext>
            </a:extLst>
          </p:cNvPr>
          <p:cNvSpPr>
            <a:spLocks noGrp="1"/>
          </p:cNvSpPr>
          <p:nvPr>
            <p:ph type="body" sz="quarter" idx="27"/>
          </p:nvPr>
        </p:nvSpPr>
        <p:spPr/>
        <p:txBody>
          <a:bodyPr/>
          <a:lstStyle/>
          <a:p>
            <a:pPr marL="0" indent="0">
              <a:buNone/>
            </a:pPr>
            <a:r>
              <a:rPr lang="pl-PL" b="1" dirty="0"/>
              <a:t>Algorytm</a:t>
            </a:r>
            <a:r>
              <a:rPr lang="pl-PL" dirty="0"/>
              <a:t> – jednoznaczny przepis obliczenia w skończonym czasie pewnych danych wejściowych do pewnych danych wynikowych.</a:t>
            </a:r>
          </a:p>
          <a:p>
            <a:pPr marL="0" indent="0">
              <a:buNone/>
            </a:pPr>
            <a:endParaRPr lang="pl-PL" dirty="0"/>
          </a:p>
          <a:p>
            <a:pPr marL="0" indent="0">
              <a:buNone/>
            </a:pPr>
            <a:r>
              <a:rPr lang="pl-PL" b="1" dirty="0"/>
              <a:t>Przykład</a:t>
            </a:r>
          </a:p>
          <a:p>
            <a:pPr marL="0" indent="0">
              <a:buNone/>
            </a:pPr>
            <a:endParaRPr lang="pl-PL" dirty="0"/>
          </a:p>
          <a:p>
            <a:pPr marL="0" indent="0">
              <a:buNone/>
            </a:pPr>
            <a:r>
              <a:rPr lang="pl-PL" dirty="0"/>
              <a:t>Znalezienie największej wśród niepustej, nieposortowanej listy przypadkowych liczb można przeprowadzić na wiele sposobów; jednym z najszybszych jest przedstawiony poniżej. Niech indeks wskazuje aktualnie badany element listy (jeśli jest ona numerowana, może on oznaczać np. jej numer), a maksimum oznacza największą dotychczas znalezioną wartość. </a:t>
            </a:r>
          </a:p>
        </p:txBody>
      </p:sp>
      <p:sp>
        <p:nvSpPr>
          <p:cNvPr id="3" name="Tytuł 2">
            <a:extLst>
              <a:ext uri="{FF2B5EF4-FFF2-40B4-BE49-F238E27FC236}">
                <a16:creationId xmlns:a16="http://schemas.microsoft.com/office/drawing/2014/main" id="{22EA252A-3A2B-4F3C-AB2D-EB333358E1F3}"/>
              </a:ext>
            </a:extLst>
          </p:cNvPr>
          <p:cNvSpPr>
            <a:spLocks noGrp="1"/>
          </p:cNvSpPr>
          <p:nvPr>
            <p:ph type="title"/>
          </p:nvPr>
        </p:nvSpPr>
        <p:spPr/>
        <p:txBody>
          <a:bodyPr/>
          <a:lstStyle/>
          <a:p>
            <a:r>
              <a:rPr lang="pl-PL" dirty="0"/>
              <a:t>Definicja klasyczna</a:t>
            </a:r>
          </a:p>
        </p:txBody>
      </p:sp>
    </p:spTree>
    <p:extLst>
      <p:ext uri="{BB962C8B-B14F-4D97-AF65-F5344CB8AC3E}">
        <p14:creationId xmlns:p14="http://schemas.microsoft.com/office/powerpoint/2010/main" val="3736714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3EA2DD6-5B57-4D8C-8590-ED3F1BBE24D9}"/>
              </a:ext>
            </a:extLst>
          </p:cNvPr>
          <p:cNvSpPr>
            <a:spLocks noGrp="1"/>
          </p:cNvSpPr>
          <p:nvPr>
            <p:ph type="body" sz="quarter" idx="27"/>
          </p:nvPr>
        </p:nvSpPr>
        <p:spPr>
          <a:xfrm>
            <a:off x="457200" y="853640"/>
            <a:ext cx="8235950" cy="3136469"/>
          </a:xfrm>
        </p:spPr>
        <p:txBody>
          <a:bodyPr/>
          <a:lstStyle/>
          <a:p>
            <a:pPr>
              <a:buFont typeface="+mj-lt"/>
              <a:buAutoNum type="arabicPeriod"/>
            </a:pPr>
            <a:r>
              <a:rPr lang="pl-PL" dirty="0"/>
              <a:t>Niech indeks wskazuje na pierwszy element (początek) listy.</a:t>
            </a:r>
          </a:p>
          <a:p>
            <a:pPr>
              <a:buFont typeface="+mj-lt"/>
              <a:buAutoNum type="arabicPeriod"/>
            </a:pPr>
            <a:r>
              <a:rPr lang="pl-PL" dirty="0"/>
              <a:t>Niech maksimum zawiera wartość elementu listy wskazywanego przez indeks (tzn. pierwszego).</a:t>
            </a:r>
          </a:p>
          <a:p>
            <a:pPr>
              <a:buFont typeface="+mj-lt"/>
              <a:buAutoNum type="arabicPeriod"/>
            </a:pPr>
            <a:r>
              <a:rPr lang="pl-PL" dirty="0"/>
              <a:t>Jeżeli zawartość elementu listy wskazywanego przez indeks jest większa od zawartości maksimum, to przypisz maksimum wartość elementu wskazywanego przez indeks.</a:t>
            </a:r>
          </a:p>
          <a:p>
            <a:pPr>
              <a:buFont typeface="+mj-lt"/>
              <a:buAutoNum type="arabicPeriod"/>
            </a:pPr>
            <a:r>
              <a:rPr lang="pl-PL" dirty="0"/>
              <a:t>Niech indeks wskazuje kolejny element listy; jeśli to niemożliwe (tzn. indeks wskazuje ostatni element listy, czyli jej koniec), przejdź do punktu 6.</a:t>
            </a:r>
          </a:p>
          <a:p>
            <a:pPr>
              <a:buFont typeface="+mj-lt"/>
              <a:buAutoNum type="arabicPeriod"/>
            </a:pPr>
            <a:r>
              <a:rPr lang="pl-PL" dirty="0"/>
              <a:t>Wróć do punktu 3.</a:t>
            </a:r>
          </a:p>
          <a:p>
            <a:pPr>
              <a:buFont typeface="+mj-lt"/>
              <a:buAutoNum type="arabicPeriod"/>
            </a:pPr>
            <a:r>
              <a:rPr lang="pl-PL" dirty="0"/>
              <a:t> Koniec.</a:t>
            </a:r>
          </a:p>
        </p:txBody>
      </p:sp>
      <p:sp>
        <p:nvSpPr>
          <p:cNvPr id="3" name="Tytuł 2">
            <a:extLst>
              <a:ext uri="{FF2B5EF4-FFF2-40B4-BE49-F238E27FC236}">
                <a16:creationId xmlns:a16="http://schemas.microsoft.com/office/drawing/2014/main" id="{0073E26F-584E-4DA9-B43F-8D2425731FCC}"/>
              </a:ext>
            </a:extLst>
          </p:cNvPr>
          <p:cNvSpPr>
            <a:spLocks noGrp="1"/>
          </p:cNvSpPr>
          <p:nvPr>
            <p:ph type="title"/>
          </p:nvPr>
        </p:nvSpPr>
        <p:spPr/>
        <p:txBody>
          <a:bodyPr/>
          <a:lstStyle/>
          <a:p>
            <a:r>
              <a:rPr lang="pl-PL" dirty="0"/>
              <a:t>Algorytm - przykład</a:t>
            </a:r>
          </a:p>
        </p:txBody>
      </p:sp>
    </p:spTree>
    <p:extLst>
      <p:ext uri="{BB962C8B-B14F-4D97-AF65-F5344CB8AC3E}">
        <p14:creationId xmlns:p14="http://schemas.microsoft.com/office/powerpoint/2010/main" val="1914576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79350F3-D1CD-478D-B85A-C53AD99537F4}"/>
              </a:ext>
            </a:extLst>
          </p:cNvPr>
          <p:cNvSpPr>
            <a:spLocks noGrp="1"/>
          </p:cNvSpPr>
          <p:nvPr>
            <p:ph type="title"/>
          </p:nvPr>
        </p:nvSpPr>
        <p:spPr/>
        <p:txBody>
          <a:bodyPr/>
          <a:lstStyle/>
          <a:p>
            <a:r>
              <a:rPr lang="pl-PL" dirty="0"/>
              <a:t>Algorytm - przykład</a:t>
            </a:r>
          </a:p>
        </p:txBody>
      </p:sp>
      <p:sp>
        <p:nvSpPr>
          <p:cNvPr id="4" name="pole tekstowe 3">
            <a:extLst>
              <a:ext uri="{FF2B5EF4-FFF2-40B4-BE49-F238E27FC236}">
                <a16:creationId xmlns:a16="http://schemas.microsoft.com/office/drawing/2014/main" id="{66947782-C436-4A1E-A37A-42E2A6E87D42}"/>
              </a:ext>
            </a:extLst>
          </p:cNvPr>
          <p:cNvSpPr txBox="1"/>
          <p:nvPr/>
        </p:nvSpPr>
        <p:spPr>
          <a:xfrm>
            <a:off x="568035" y="1812634"/>
            <a:ext cx="7311737" cy="2031325"/>
          </a:xfrm>
          <a:prstGeom prst="rect">
            <a:avLst/>
          </a:prstGeom>
          <a:noFill/>
        </p:spPr>
        <p:txBody>
          <a:bodyPr wrap="square">
            <a:spAutoFit/>
          </a:bodyPr>
          <a:lstStyle/>
          <a:p>
            <a:r>
              <a:rPr lang="pl-PL" dirty="0"/>
              <a:t>Wykonanie tego algorytmu spowoduje, że największa liczba na wspomnianej liście będzie wartością maksimum. Dodatkowym atutem jest fakt, iż algorytm ten działa dla list dowolnej długości, ponieważ nie wykorzystuje on liczby elementów listy, lecz tylko tzw. operację następnika elementu danej listy, tzn. przejścia do następnego jej elementu. Niemożność wskazania kolejnego elementu jest wtedy równoważna temu, iż dany element jest ostatni na liście. </a:t>
            </a:r>
          </a:p>
        </p:txBody>
      </p:sp>
    </p:spTree>
    <p:extLst>
      <p:ext uri="{BB962C8B-B14F-4D97-AF65-F5344CB8AC3E}">
        <p14:creationId xmlns:p14="http://schemas.microsoft.com/office/powerpoint/2010/main" val="385437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D5FCE81-58D3-42B1-9F33-41536923E676}"/>
              </a:ext>
            </a:extLst>
          </p:cNvPr>
          <p:cNvSpPr>
            <a:spLocks noGrp="1"/>
          </p:cNvSpPr>
          <p:nvPr>
            <p:ph type="title"/>
          </p:nvPr>
        </p:nvSpPr>
        <p:spPr/>
        <p:txBody>
          <a:bodyPr/>
          <a:lstStyle/>
          <a:p>
            <a:r>
              <a:rPr lang="pl-PL" dirty="0"/>
              <a:t>Schemat blokowy</a:t>
            </a:r>
          </a:p>
        </p:txBody>
      </p:sp>
      <p:sp>
        <p:nvSpPr>
          <p:cNvPr id="5" name="pole tekstowe 4">
            <a:extLst>
              <a:ext uri="{FF2B5EF4-FFF2-40B4-BE49-F238E27FC236}">
                <a16:creationId xmlns:a16="http://schemas.microsoft.com/office/drawing/2014/main" id="{7492E401-3931-4870-890C-240D2D3462EB}"/>
              </a:ext>
            </a:extLst>
          </p:cNvPr>
          <p:cNvSpPr txBox="1"/>
          <p:nvPr/>
        </p:nvSpPr>
        <p:spPr>
          <a:xfrm>
            <a:off x="422564" y="1116113"/>
            <a:ext cx="3203863" cy="1200329"/>
          </a:xfrm>
          <a:prstGeom prst="rect">
            <a:avLst/>
          </a:prstGeom>
          <a:noFill/>
        </p:spPr>
        <p:txBody>
          <a:bodyPr wrap="square">
            <a:spAutoFit/>
          </a:bodyPr>
          <a:lstStyle/>
          <a:p>
            <a:r>
              <a:rPr lang="pl-PL" dirty="0"/>
              <a:t>Rekurencyjna definicja silni </a:t>
            </a:r>
          </a:p>
          <a:p>
            <a:r>
              <a:rPr lang="pl-PL" dirty="0"/>
              <a:t>wygląda następująco</a:t>
            </a:r>
          </a:p>
          <a:p>
            <a:r>
              <a:rPr lang="pl-PL" dirty="0"/>
              <a:t>silnia(0)=1</a:t>
            </a:r>
          </a:p>
          <a:p>
            <a:r>
              <a:rPr lang="pl-PL" dirty="0"/>
              <a:t>silnia(n)=n*silnia(n-1)</a:t>
            </a:r>
          </a:p>
        </p:txBody>
      </p:sp>
      <p:pic>
        <p:nvPicPr>
          <p:cNvPr id="7" name="Obraz 6">
            <a:extLst>
              <a:ext uri="{FF2B5EF4-FFF2-40B4-BE49-F238E27FC236}">
                <a16:creationId xmlns:a16="http://schemas.microsoft.com/office/drawing/2014/main" id="{EBF120FA-9BA9-45BE-B74F-9CD0B2DF12FF}"/>
              </a:ext>
            </a:extLst>
          </p:cNvPr>
          <p:cNvPicPr>
            <a:picLocks noChangeAspect="1"/>
          </p:cNvPicPr>
          <p:nvPr/>
        </p:nvPicPr>
        <p:blipFill rotWithShape="1">
          <a:blip r:embed="rId2"/>
          <a:srcRect l="33939" t="19674" r="34508" b="16214"/>
          <a:stretch/>
        </p:blipFill>
        <p:spPr>
          <a:xfrm>
            <a:off x="3456709" y="860028"/>
            <a:ext cx="3929659" cy="4283471"/>
          </a:xfrm>
          <a:prstGeom prst="rect">
            <a:avLst/>
          </a:prstGeom>
        </p:spPr>
      </p:pic>
    </p:spTree>
    <p:extLst>
      <p:ext uri="{BB962C8B-B14F-4D97-AF65-F5344CB8AC3E}">
        <p14:creationId xmlns:p14="http://schemas.microsoft.com/office/powerpoint/2010/main" val="61893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32E176-22C7-4B2E-B42F-D41FC52FD66F}"/>
              </a:ext>
            </a:extLst>
          </p:cNvPr>
          <p:cNvSpPr>
            <a:spLocks noGrp="1"/>
          </p:cNvSpPr>
          <p:nvPr>
            <p:ph type="body" sz="quarter" idx="27"/>
          </p:nvPr>
        </p:nvSpPr>
        <p:spPr>
          <a:xfrm>
            <a:off x="457200" y="853640"/>
            <a:ext cx="8235950" cy="4137460"/>
          </a:xfrm>
        </p:spPr>
        <p:txBody>
          <a:bodyPr>
            <a:normAutofit fontScale="92500" lnSpcReduction="20000"/>
          </a:bodyPr>
          <a:lstStyle/>
          <a:p>
            <a:pPr marL="0" indent="0">
              <a:buNone/>
            </a:pPr>
            <a:r>
              <a:rPr lang="pl-PL" dirty="0"/>
              <a:t>Podstawowe paradygmaty tworzenia algorytmów komputerowych</a:t>
            </a:r>
          </a:p>
          <a:p>
            <a:pPr marL="0" indent="0">
              <a:buNone/>
            </a:pPr>
            <a:endParaRPr lang="pl-PL" dirty="0"/>
          </a:p>
          <a:p>
            <a:r>
              <a:rPr lang="pl-PL" b="1" dirty="0"/>
              <a:t>dziel i zwyciężaj </a:t>
            </a:r>
            <a:r>
              <a:rPr lang="pl-PL" dirty="0"/>
              <a:t>– dzielimy problem na kilka mniejszych, a te znowu dzielimy, aż ich rozwiązania staną się oczywiste</a:t>
            </a:r>
          </a:p>
          <a:p>
            <a:r>
              <a:rPr lang="pl-PL" b="1" dirty="0"/>
              <a:t>programowanie dynamiczne </a:t>
            </a:r>
            <a:r>
              <a:rPr lang="pl-PL" dirty="0"/>
              <a:t>– problem dzielony jest na kilka, ważność każdego z nich jest oceniana i po pewnym wnioskowaniu wyniki analizy niektórych prostszych zagadnień wykorzystuje się do rozwiązania głównego problemu</a:t>
            </a:r>
          </a:p>
          <a:p>
            <a:r>
              <a:rPr lang="pl-PL" b="1" dirty="0"/>
              <a:t>metoda zachłanna </a:t>
            </a:r>
            <a:r>
              <a:rPr lang="pl-PL" dirty="0"/>
              <a:t>– nie analizujemy </a:t>
            </a:r>
            <a:r>
              <a:rPr lang="pl-PL" dirty="0" err="1"/>
              <a:t>podproblemów</a:t>
            </a:r>
            <a:r>
              <a:rPr lang="pl-PL" dirty="0"/>
              <a:t> dokładnie, tylko wybieramy najbardziej obiecującą w danym momencie drogę rozwiązania</a:t>
            </a:r>
          </a:p>
          <a:p>
            <a:r>
              <a:rPr lang="pl-PL" b="1" dirty="0"/>
              <a:t>programowanie liniowe </a:t>
            </a:r>
            <a:r>
              <a:rPr lang="pl-PL" dirty="0"/>
              <a:t>– oceniamy rozwiązanie problemu przez pewną funkcję jakości i szukamy jej minimum</a:t>
            </a:r>
          </a:p>
          <a:p>
            <a:r>
              <a:rPr lang="pl-PL" b="1" dirty="0"/>
              <a:t>wyszukiwanie wyczerpujące </a:t>
            </a:r>
            <a:r>
              <a:rPr lang="pl-PL" dirty="0"/>
              <a:t>– przeszukujemy zbiór danych, aż do odnalezienia rozwiązania</a:t>
            </a:r>
          </a:p>
          <a:p>
            <a:r>
              <a:rPr lang="pl-PL" b="1" dirty="0"/>
              <a:t>heurystyka</a:t>
            </a:r>
            <a:r>
              <a:rPr lang="pl-PL" dirty="0"/>
              <a:t> – człowiek na podstawie swojego doświadczenia tworzy algorytm, który działa w najbardziej prawdopodobnych warunkach; rozwiązanie zawsze jest przybliżone.</a:t>
            </a:r>
          </a:p>
        </p:txBody>
      </p:sp>
      <p:sp>
        <p:nvSpPr>
          <p:cNvPr id="3" name="Tytuł 2">
            <a:extLst>
              <a:ext uri="{FF2B5EF4-FFF2-40B4-BE49-F238E27FC236}">
                <a16:creationId xmlns:a16="http://schemas.microsoft.com/office/drawing/2014/main" id="{E6B45FD5-1065-4A35-98E0-43C68FA059F4}"/>
              </a:ext>
            </a:extLst>
          </p:cNvPr>
          <p:cNvSpPr>
            <a:spLocks noGrp="1"/>
          </p:cNvSpPr>
          <p:nvPr>
            <p:ph type="title"/>
          </p:nvPr>
        </p:nvSpPr>
        <p:spPr/>
        <p:txBody>
          <a:bodyPr/>
          <a:lstStyle/>
          <a:p>
            <a:r>
              <a:rPr lang="pl-PL" dirty="0"/>
              <a:t>Klasyfikacja algorytmów</a:t>
            </a:r>
          </a:p>
        </p:txBody>
      </p:sp>
    </p:spTree>
    <p:extLst>
      <p:ext uri="{BB962C8B-B14F-4D97-AF65-F5344CB8AC3E}">
        <p14:creationId xmlns:p14="http://schemas.microsoft.com/office/powerpoint/2010/main" val="1854344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03CD890-8CD4-4FDB-A604-CE1B93FE5387}"/>
              </a:ext>
            </a:extLst>
          </p:cNvPr>
          <p:cNvSpPr>
            <a:spLocks noGrp="1"/>
          </p:cNvSpPr>
          <p:nvPr>
            <p:ph type="body" sz="quarter" idx="27"/>
          </p:nvPr>
        </p:nvSpPr>
        <p:spPr>
          <a:xfrm>
            <a:off x="457200" y="853639"/>
            <a:ext cx="8235950" cy="4068187"/>
          </a:xfrm>
        </p:spPr>
        <p:txBody>
          <a:bodyPr>
            <a:normAutofit fontScale="92500" lnSpcReduction="20000"/>
          </a:bodyPr>
          <a:lstStyle/>
          <a:p>
            <a:r>
              <a:rPr lang="pl-PL" b="1" dirty="0"/>
              <a:t>proceduralność</a:t>
            </a:r>
            <a:r>
              <a:rPr lang="pl-PL" dirty="0"/>
              <a:t> – algorytm dzieli się na szereg podstawowych procedur. Wiele algorytmów ma wspólne biblioteki standardowych procedur, z których są one wywoływane w razie potrzeby.</a:t>
            </a:r>
          </a:p>
          <a:p>
            <a:r>
              <a:rPr lang="pl-PL" b="1" dirty="0"/>
              <a:t>praca sekwencyjna </a:t>
            </a:r>
            <a:r>
              <a:rPr lang="pl-PL" dirty="0"/>
              <a:t>– wykonywanie poszczególnych procedur algorytmu, według kolejności ich </a:t>
            </a:r>
            <a:r>
              <a:rPr lang="pl-PL" dirty="0" err="1"/>
              <a:t>wywołań</a:t>
            </a:r>
            <a:r>
              <a:rPr lang="pl-PL" dirty="0"/>
              <a:t>; naraz pracuje tylko jedna procedura</a:t>
            </a:r>
          </a:p>
          <a:p>
            <a:r>
              <a:rPr lang="pl-PL" b="1" dirty="0"/>
              <a:t>praca wielowątkowa </a:t>
            </a:r>
            <a:r>
              <a:rPr lang="pl-PL" dirty="0"/>
              <a:t>– procedury wykonywane są sekwencyjnie, lecz kolejność ich wykonania jest trudna do przewidzenia dla programisty</a:t>
            </a:r>
          </a:p>
          <a:p>
            <a:r>
              <a:rPr lang="pl-PL" b="1" dirty="0"/>
              <a:t>praca równoległa </a:t>
            </a:r>
            <a:r>
              <a:rPr lang="pl-PL" dirty="0"/>
              <a:t>– wiele procedur wykonywanych jest w tym samym czasie, wymieniają się one danymi</a:t>
            </a:r>
          </a:p>
          <a:p>
            <a:r>
              <a:rPr lang="pl-PL" b="1" dirty="0"/>
              <a:t>rekurencja</a:t>
            </a:r>
            <a:r>
              <a:rPr lang="pl-PL" dirty="0"/>
              <a:t> – procedura lub funkcja wywołuje sama siebie, aż do uzyskania wyniku lub błędu</a:t>
            </a:r>
          </a:p>
          <a:p>
            <a:r>
              <a:rPr lang="pl-PL" b="1" dirty="0"/>
              <a:t>obiektowość</a:t>
            </a:r>
            <a:r>
              <a:rPr lang="pl-PL" dirty="0"/>
              <a:t> – procedury i dane łączy się w pewne klasy reprezentujące najważniejsze elementy algorytmu oraz stan wewnętrzny wykonującego je systemu</a:t>
            </a:r>
          </a:p>
          <a:p>
            <a:r>
              <a:rPr lang="pl-PL" b="1" dirty="0"/>
              <a:t>algorytm probabilistyczny </a:t>
            </a:r>
            <a:r>
              <a:rPr lang="pl-PL" dirty="0"/>
              <a:t>– działa poprawnie z bardzo wysokim prawdopodobieństwem, ale wynik nie jest pewny.</a:t>
            </a:r>
          </a:p>
        </p:txBody>
      </p:sp>
      <p:sp>
        <p:nvSpPr>
          <p:cNvPr id="3" name="Tytuł 2">
            <a:extLst>
              <a:ext uri="{FF2B5EF4-FFF2-40B4-BE49-F238E27FC236}">
                <a16:creationId xmlns:a16="http://schemas.microsoft.com/office/drawing/2014/main" id="{0F0BA152-3678-4F5E-BF41-320937399436}"/>
              </a:ext>
            </a:extLst>
          </p:cNvPr>
          <p:cNvSpPr>
            <a:spLocks noGrp="1"/>
          </p:cNvSpPr>
          <p:nvPr>
            <p:ph type="title"/>
          </p:nvPr>
        </p:nvSpPr>
        <p:spPr/>
        <p:txBody>
          <a:bodyPr>
            <a:normAutofit fontScale="90000"/>
          </a:bodyPr>
          <a:lstStyle/>
          <a:p>
            <a:r>
              <a:rPr lang="pl-PL" dirty="0"/>
              <a:t>Najważniejsze techniki implementacji algorytmów komputerowych to: </a:t>
            </a:r>
          </a:p>
        </p:txBody>
      </p:sp>
    </p:spTree>
    <p:extLst>
      <p:ext uri="{BB962C8B-B14F-4D97-AF65-F5344CB8AC3E}">
        <p14:creationId xmlns:p14="http://schemas.microsoft.com/office/powerpoint/2010/main" val="176571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1AD220F-B3EC-416B-9492-EDD8C13394C3}"/>
              </a:ext>
            </a:extLst>
          </p:cNvPr>
          <p:cNvSpPr>
            <a:spLocks noGrp="1"/>
          </p:cNvSpPr>
          <p:nvPr>
            <p:ph type="body" sz="quarter" idx="27"/>
          </p:nvPr>
        </p:nvSpPr>
        <p:spPr/>
        <p:txBody>
          <a:bodyPr/>
          <a:lstStyle/>
          <a:p>
            <a:pPr marL="0" indent="0">
              <a:buNone/>
            </a:pPr>
            <a:r>
              <a:rPr lang="pl-PL" dirty="0"/>
              <a:t>Jednym ze sposobów rozwiązywania złożonych problemów jest zastosowanie algorytmów równoległych. Oznacza to, że program nie jest wykonywany tylko jeden raz na jednym procesorze, ale wielokrotnie równolegle na wielu różnych maszynach. Podejście takie jest stosowane od lat w superkomputerach, jednak w takiej realizacji jest ono bardzo kosztowne. Nowym pomysłem jest tutaj zastosowanie sieci zwykłych komputerów tworzących klaster. Całe zadanie jest wtedy rozdzielane na wiele maszyn i obliczane równolegle przy pomocy tysięcy procesorów. Czasami taką potężną sieć rozproszoną nazywa się </a:t>
            </a:r>
            <a:r>
              <a:rPr lang="pl-PL" dirty="0" err="1"/>
              <a:t>grid</a:t>
            </a:r>
            <a:r>
              <a:rPr lang="pl-PL" dirty="0"/>
              <a:t>. Przykładem jej zastosowania może być program </a:t>
            </a:r>
            <a:r>
              <a:rPr lang="pl-PL" dirty="0" err="1"/>
              <a:t>SETI@home</a:t>
            </a:r>
            <a:r>
              <a:rPr lang="pl-PL" dirty="0"/>
              <a:t>, gdzie dane z nasłuchu kosmosu analizują dziesiątki tysięcy komputerów należących do zwykłych użytkowników. Maszyny są podłączone do Internetu, przez który przesyłają wyniki pracy uruchomionych na nich aplikacji.</a:t>
            </a:r>
          </a:p>
        </p:txBody>
      </p:sp>
      <p:sp>
        <p:nvSpPr>
          <p:cNvPr id="3" name="Tytuł 2">
            <a:extLst>
              <a:ext uri="{FF2B5EF4-FFF2-40B4-BE49-F238E27FC236}">
                <a16:creationId xmlns:a16="http://schemas.microsoft.com/office/drawing/2014/main" id="{178BF0BF-6E75-4C59-B8A8-8451B02D0C16}"/>
              </a:ext>
            </a:extLst>
          </p:cNvPr>
          <p:cNvSpPr>
            <a:spLocks noGrp="1"/>
          </p:cNvSpPr>
          <p:nvPr>
            <p:ph type="title"/>
          </p:nvPr>
        </p:nvSpPr>
        <p:spPr/>
        <p:txBody>
          <a:bodyPr/>
          <a:lstStyle/>
          <a:p>
            <a:r>
              <a:rPr lang="pl-PL" dirty="0"/>
              <a:t>Algorytmy równoległe</a:t>
            </a:r>
          </a:p>
        </p:txBody>
      </p:sp>
    </p:spTree>
    <p:extLst>
      <p:ext uri="{BB962C8B-B14F-4D97-AF65-F5344CB8AC3E}">
        <p14:creationId xmlns:p14="http://schemas.microsoft.com/office/powerpoint/2010/main" val="4077825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CA9A963-40A7-4687-9F7B-4CAB5DD20655}"/>
              </a:ext>
            </a:extLst>
          </p:cNvPr>
          <p:cNvSpPr>
            <a:spLocks noGrp="1"/>
          </p:cNvSpPr>
          <p:nvPr>
            <p:ph type="body" sz="quarter" idx="27"/>
          </p:nvPr>
        </p:nvSpPr>
        <p:spPr/>
        <p:txBody>
          <a:bodyPr>
            <a:normAutofit lnSpcReduction="10000"/>
          </a:bodyPr>
          <a:lstStyle/>
          <a:p>
            <a:pPr marL="0" indent="0">
              <a:buNone/>
            </a:pPr>
            <a:r>
              <a:rPr lang="pl-PL" dirty="0"/>
              <a:t>Wiele problemów związanych z codziennym życiem to problemy NP-trudne. Przykładami ich mogą być znajdowanie najkrótszej trasy łączącej pewną liczbę miast lub optymalne pakowanie plecaka. Oznacza to, że algorytmy mogą radzić sobie z takimi problemami tylko w przybliżeniu lub w bardzo szczególnej sytuacji. Sterowany algorytmem niedeterministycznym (przybliżonym) robot nie potrafi odnaleźć najkrótszej drogi w bardzo złożonym środowisku, mimo że dla człowieka może być ona oczywista. </a:t>
            </a:r>
          </a:p>
          <a:p>
            <a:pPr marL="0" indent="0">
              <a:buNone/>
            </a:pPr>
            <a:r>
              <a:rPr lang="pl-PL" dirty="0"/>
              <a:t>Inżynierowie próbują rozwiązywać problemy NP-trudne przez naśladowanie żywych organizmów. Jeżeli nie udaje się sformułować jasnego algorytmu rozwiązującego dany problem, można maszynę wyposażyć w zdolność do samodzielnego uczenia się. Zagadnieniem tym zajmuje się dział określany jako sztuczna inteligencja. Tego podejścia nie należy mylić z ludzką inteligencją. Maszyny naśladują tylko pewne cechy istot żywych, ale na razie nie są w stanie im dorównać na wielu polach.</a:t>
            </a:r>
          </a:p>
        </p:txBody>
      </p:sp>
      <p:sp>
        <p:nvSpPr>
          <p:cNvPr id="3" name="Tytuł 2">
            <a:extLst>
              <a:ext uri="{FF2B5EF4-FFF2-40B4-BE49-F238E27FC236}">
                <a16:creationId xmlns:a16="http://schemas.microsoft.com/office/drawing/2014/main" id="{6649CE9B-F2E2-4723-AAE2-B1B8C9A3B515}"/>
              </a:ext>
            </a:extLst>
          </p:cNvPr>
          <p:cNvSpPr>
            <a:spLocks noGrp="1"/>
          </p:cNvSpPr>
          <p:nvPr>
            <p:ph type="title"/>
          </p:nvPr>
        </p:nvSpPr>
        <p:spPr/>
        <p:txBody>
          <a:bodyPr/>
          <a:lstStyle/>
          <a:p>
            <a:r>
              <a:rPr lang="pl-PL" dirty="0"/>
              <a:t>Algorytmy sztucznej inteligencji</a:t>
            </a:r>
          </a:p>
        </p:txBody>
      </p:sp>
    </p:spTree>
    <p:extLst>
      <p:ext uri="{BB962C8B-B14F-4D97-AF65-F5344CB8AC3E}">
        <p14:creationId xmlns:p14="http://schemas.microsoft.com/office/powerpoint/2010/main" val="954373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1B5E1C-3E85-45D4-A0D8-E204146ECA9C}"/>
              </a:ext>
            </a:extLst>
          </p:cNvPr>
          <p:cNvSpPr>
            <a:spLocks noGrp="1"/>
          </p:cNvSpPr>
          <p:nvPr>
            <p:ph type="body" sz="quarter" idx="27"/>
          </p:nvPr>
        </p:nvSpPr>
        <p:spPr>
          <a:xfrm>
            <a:off x="426027" y="1457251"/>
            <a:ext cx="8235950" cy="2667939"/>
          </a:xfrm>
        </p:spPr>
        <p:txBody>
          <a:bodyPr>
            <a:normAutofit/>
          </a:bodyPr>
          <a:lstStyle/>
          <a:p>
            <a:pPr marL="0" indent="0">
              <a:buNone/>
            </a:pPr>
            <a:r>
              <a:rPr lang="pl-PL" dirty="0"/>
              <a:t>Jest to cała grupa algorytmów służąca do poszukiwania najlepszych rozwiązań danego problemu. Zasada ich działania opiera się na obserwacji praw natury i przeniesieniu ich na grunt matematyki i informatyki. </a:t>
            </a:r>
          </a:p>
          <a:p>
            <a:pPr marL="0" indent="0">
              <a:buNone/>
            </a:pPr>
            <a:r>
              <a:rPr lang="pl-PL" dirty="0"/>
              <a:t>U podstaw algorytmów genetycznych znajduje się dobór naturalny oraz dziedziczność. Najlepiej przystosowane jednostki (niosące rozwiązania zbliżone do właściwego) są powielane oraz krzyżowane z sobą w celu powielenia informacji. </a:t>
            </a:r>
          </a:p>
          <a:p>
            <a:pPr marL="0" indent="0">
              <a:buNone/>
            </a:pPr>
            <a:r>
              <a:rPr lang="pl-PL" dirty="0"/>
              <a:t>Bardzo wiele rzeczywistych problemów można rozwiązać w ten sposób. </a:t>
            </a:r>
          </a:p>
        </p:txBody>
      </p:sp>
      <p:sp>
        <p:nvSpPr>
          <p:cNvPr id="3" name="Tytuł 2">
            <a:extLst>
              <a:ext uri="{FF2B5EF4-FFF2-40B4-BE49-F238E27FC236}">
                <a16:creationId xmlns:a16="http://schemas.microsoft.com/office/drawing/2014/main" id="{ED9EC5F9-5FA6-4BEF-8355-F478AB5DA2C9}"/>
              </a:ext>
            </a:extLst>
          </p:cNvPr>
          <p:cNvSpPr>
            <a:spLocks noGrp="1"/>
          </p:cNvSpPr>
          <p:nvPr>
            <p:ph type="title"/>
          </p:nvPr>
        </p:nvSpPr>
        <p:spPr/>
        <p:txBody>
          <a:bodyPr/>
          <a:lstStyle/>
          <a:p>
            <a:r>
              <a:rPr lang="pl-PL" dirty="0"/>
              <a:t>Algorytmy genetyczne</a:t>
            </a:r>
          </a:p>
        </p:txBody>
      </p:sp>
    </p:spTree>
    <p:extLst>
      <p:ext uri="{BB962C8B-B14F-4D97-AF65-F5344CB8AC3E}">
        <p14:creationId xmlns:p14="http://schemas.microsoft.com/office/powerpoint/2010/main" val="990353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CF91E8-1019-4BDC-9ED0-2CBEB780B34D}"/>
              </a:ext>
            </a:extLst>
          </p:cNvPr>
          <p:cNvSpPr>
            <a:spLocks noGrp="1"/>
          </p:cNvSpPr>
          <p:nvPr>
            <p:ph type="body" sz="quarter" idx="27"/>
          </p:nvPr>
        </p:nvSpPr>
        <p:spPr/>
        <p:txBody>
          <a:bodyPr/>
          <a:lstStyle/>
          <a:p>
            <a:pPr marL="0" indent="0">
              <a:buNone/>
            </a:pPr>
            <a:r>
              <a:rPr lang="pl-PL" dirty="0"/>
              <a:t>Niektóre algorytmy szyfrowania (np. RSA) opierają się na trudności rozkładu liczby na czynniki pierwsze (faktoryzacja). Dla tego problemu nie jest znany algorytm wielomianowy, którego można by użyć na klasycznym komputerze, czyli opartym o elementy półprzewodnikowe. Natomiast algorytmy zaimplementowane na komputerach kwantowych, w odróżnieniu od komputerów elektronicznych opartych na bitach, mogą posługiwać się </a:t>
            </a:r>
            <a:r>
              <a:rPr lang="pl-PL" dirty="0" err="1"/>
              <a:t>qubitami</a:t>
            </a:r>
            <a:r>
              <a:rPr lang="pl-PL" dirty="0"/>
              <a:t> oraz zjawiskiem splątania.</a:t>
            </a:r>
          </a:p>
          <a:p>
            <a:pPr marL="0" indent="0">
              <a:buNone/>
            </a:pPr>
            <a:r>
              <a:rPr lang="pl-PL" dirty="0"/>
              <a:t>Należy jednak mieć na uwadze, że dużym problemem komputerów kwantowych jest </a:t>
            </a:r>
            <a:r>
              <a:rPr lang="pl-PL" dirty="0" err="1"/>
              <a:t>dekoherencja</a:t>
            </a:r>
            <a:r>
              <a:rPr lang="pl-PL" dirty="0"/>
              <a:t> ich stanów – w ten sposób bardzo łatwo może dojść do utraty danych. Rozwiązaniem może być tutaj wykorzystanie splątania do teleportacji stanu kwantowego na kolejne cząstki elementarne. W związku z tym wielu naukowców pracuje już dziś nad implementacją algorytmów kryptografii kwantowej. </a:t>
            </a:r>
          </a:p>
        </p:txBody>
      </p:sp>
      <p:sp>
        <p:nvSpPr>
          <p:cNvPr id="3" name="Tytuł 2">
            <a:extLst>
              <a:ext uri="{FF2B5EF4-FFF2-40B4-BE49-F238E27FC236}">
                <a16:creationId xmlns:a16="http://schemas.microsoft.com/office/drawing/2014/main" id="{B2827A9D-818F-42B6-ADF5-354CDC60B0A9}"/>
              </a:ext>
            </a:extLst>
          </p:cNvPr>
          <p:cNvSpPr>
            <a:spLocks noGrp="1"/>
          </p:cNvSpPr>
          <p:nvPr>
            <p:ph type="title"/>
          </p:nvPr>
        </p:nvSpPr>
        <p:spPr/>
        <p:txBody>
          <a:bodyPr/>
          <a:lstStyle/>
          <a:p>
            <a:r>
              <a:rPr lang="pl-PL" dirty="0"/>
              <a:t>Algorytmy kwantowe</a:t>
            </a:r>
          </a:p>
        </p:txBody>
      </p:sp>
    </p:spTree>
    <p:extLst>
      <p:ext uri="{BB962C8B-B14F-4D97-AF65-F5344CB8AC3E}">
        <p14:creationId xmlns:p14="http://schemas.microsoft.com/office/powerpoint/2010/main" val="413394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Środowisko języka C++: MS Visual Studio 2019, Projekt Programu</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Algorytmy</a:t>
            </a:r>
            <a:r>
              <a:rPr lang="en-US" dirty="0"/>
              <a:t> </a:t>
            </a:r>
            <a:r>
              <a:rPr lang="en-US" dirty="0" err="1"/>
              <a:t>i</a:t>
            </a:r>
            <a:r>
              <a:rPr lang="en-US" dirty="0"/>
              <a:t> </a:t>
            </a:r>
            <a:r>
              <a:rPr lang="en-US" dirty="0" err="1"/>
              <a:t>struktury</a:t>
            </a:r>
            <a:r>
              <a:rPr lang="en-US" dirty="0"/>
              <a:t> </a:t>
            </a:r>
            <a:r>
              <a:rPr lang="en-US" dirty="0" err="1"/>
              <a:t>danych</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en-US" dirty="0" err="1"/>
              <a:t>Podstawy</a:t>
            </a:r>
            <a:r>
              <a:rPr lang="en-US" dirty="0"/>
              <a:t> </a:t>
            </a:r>
            <a:r>
              <a:rPr lang="en-US" dirty="0" err="1"/>
              <a:t>języka</a:t>
            </a:r>
            <a:r>
              <a:rPr lang="en-US" dirty="0"/>
              <a:t> C++ </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Zmienne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Typy danych, rzutowanie</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Stałe</a:t>
            </a:r>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Operatory</a:t>
            </a:r>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Operacje wejścia wyjścia</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18A55C7-7505-4071-85D9-1F5CAB7D7745}"/>
              </a:ext>
            </a:extLst>
          </p:cNvPr>
          <p:cNvSpPr>
            <a:spLocks noGrp="1"/>
          </p:cNvSpPr>
          <p:nvPr>
            <p:ph type="body" sz="quarter" idx="27"/>
          </p:nvPr>
        </p:nvSpPr>
        <p:spPr/>
        <p:txBody>
          <a:bodyPr>
            <a:normAutofit fontScale="92500" lnSpcReduction="20000"/>
          </a:bodyPr>
          <a:lstStyle/>
          <a:p>
            <a:pPr marL="0" indent="0">
              <a:buNone/>
            </a:pPr>
            <a:r>
              <a:rPr lang="pl-PL" b="1" dirty="0"/>
              <a:t>Struktura danych </a:t>
            </a:r>
            <a:r>
              <a:rPr lang="pl-PL" dirty="0"/>
              <a:t>(ang. data </a:t>
            </a:r>
            <a:r>
              <a:rPr lang="pl-PL" dirty="0" err="1"/>
              <a:t>structure</a:t>
            </a:r>
            <a:r>
              <a:rPr lang="pl-PL" dirty="0"/>
              <a:t>) – sposób przechowywania danych w pamięci komputera. Na strukturach danych operują algorytmy. </a:t>
            </a:r>
          </a:p>
          <a:p>
            <a:pPr marL="0" indent="0">
              <a:buNone/>
            </a:pPr>
            <a:endParaRPr lang="pl-PL" dirty="0"/>
          </a:p>
          <a:p>
            <a:pPr marL="0" indent="0">
              <a:buNone/>
            </a:pPr>
            <a:r>
              <a:rPr lang="pl-PL" dirty="0"/>
              <a:t>Podczas implementacji programu programista często staje przed wyborem między różnymi strukturami danych, aby uzyskać pożądany efekt. Odpowiedni wybór może zmniejszyć złożoność obliczeniową, ale z drugiej strony trudność implementacji danej struktury może stanowić istotną przeszkodę.</a:t>
            </a:r>
          </a:p>
          <a:p>
            <a:pPr marL="0" indent="0">
              <a:buNone/>
            </a:pPr>
            <a:endParaRPr lang="pl-PL" dirty="0"/>
          </a:p>
          <a:p>
            <a:pPr marL="0" indent="0">
              <a:buNone/>
            </a:pPr>
            <a:r>
              <a:rPr lang="pl-PL" dirty="0"/>
              <a:t>Ponieważ struktury danych są w programie rzeczą szczególnie istotną, wiele języków programowania wspiera programistę, dostarczając bibliotekę standardową z zaimplementowanymi różnorodnymi strukturami danych. Można tu wymienić Standard </a:t>
            </a:r>
            <a:r>
              <a:rPr lang="pl-PL" dirty="0" err="1"/>
              <a:t>Template</a:t>
            </a:r>
            <a:r>
              <a:rPr lang="pl-PL" dirty="0"/>
              <a:t> Library w C++, API języka Java oraz platformę .NET czy też moduły języka </a:t>
            </a:r>
            <a:r>
              <a:rPr lang="pl-PL" dirty="0" err="1"/>
              <a:t>Python</a:t>
            </a:r>
            <a:r>
              <a:rPr lang="pl-PL" dirty="0"/>
              <a:t>.</a:t>
            </a:r>
          </a:p>
          <a:p>
            <a:pPr marL="0" indent="0">
              <a:buNone/>
            </a:pPr>
            <a:endParaRPr lang="pl-PL" dirty="0"/>
          </a:p>
          <a:p>
            <a:pPr marL="0" indent="0">
              <a:buNone/>
            </a:pPr>
            <a:r>
              <a:rPr lang="pl-PL" dirty="0"/>
              <a:t>Próbą połączenia idei struktur danych i algorytmów jest paradygmat programowania obiektowego. </a:t>
            </a:r>
          </a:p>
        </p:txBody>
      </p:sp>
      <p:sp>
        <p:nvSpPr>
          <p:cNvPr id="3" name="Tytuł 2">
            <a:extLst>
              <a:ext uri="{FF2B5EF4-FFF2-40B4-BE49-F238E27FC236}">
                <a16:creationId xmlns:a16="http://schemas.microsoft.com/office/drawing/2014/main" id="{D1BD3352-F62C-4180-B32D-2013D5FDB22E}"/>
              </a:ext>
            </a:extLst>
          </p:cNvPr>
          <p:cNvSpPr>
            <a:spLocks noGrp="1"/>
          </p:cNvSpPr>
          <p:nvPr>
            <p:ph type="title"/>
          </p:nvPr>
        </p:nvSpPr>
        <p:spPr/>
        <p:txBody>
          <a:bodyPr/>
          <a:lstStyle/>
          <a:p>
            <a:r>
              <a:rPr lang="pl-PL" dirty="0"/>
              <a:t>Struktury danych</a:t>
            </a:r>
          </a:p>
        </p:txBody>
      </p:sp>
    </p:spTree>
    <p:extLst>
      <p:ext uri="{BB962C8B-B14F-4D97-AF65-F5344CB8AC3E}">
        <p14:creationId xmlns:p14="http://schemas.microsoft.com/office/powerpoint/2010/main" val="2811787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AFF5696-DF41-4A51-8727-CA6828AAE127}"/>
              </a:ext>
            </a:extLst>
          </p:cNvPr>
          <p:cNvSpPr>
            <a:spLocks noGrp="1"/>
          </p:cNvSpPr>
          <p:nvPr>
            <p:ph type="body" sz="quarter" idx="27"/>
          </p:nvPr>
        </p:nvSpPr>
        <p:spPr/>
        <p:txBody>
          <a:bodyPr/>
          <a:lstStyle/>
          <a:p>
            <a:r>
              <a:rPr lang="pl-PL" dirty="0"/>
              <a:t> rekord lub struktura (ang. </a:t>
            </a:r>
            <a:r>
              <a:rPr lang="pl-PL" dirty="0" err="1"/>
              <a:t>record</a:t>
            </a:r>
            <a:r>
              <a:rPr lang="pl-PL" dirty="0"/>
              <a:t>, </a:t>
            </a:r>
            <a:r>
              <a:rPr lang="pl-PL" dirty="0" err="1"/>
              <a:t>struct</a:t>
            </a:r>
            <a:r>
              <a:rPr lang="pl-PL" dirty="0"/>
              <a:t>), logiczny odpowiednik to </a:t>
            </a:r>
            <a:r>
              <a:rPr lang="pl-PL" dirty="0" err="1"/>
              <a:t>krotka</a:t>
            </a:r>
            <a:endParaRPr lang="pl-PL" dirty="0"/>
          </a:p>
          <a:p>
            <a:r>
              <a:rPr lang="pl-PL" dirty="0"/>
              <a:t> tablica</a:t>
            </a:r>
          </a:p>
          <a:p>
            <a:r>
              <a:rPr lang="pl-PL" dirty="0"/>
              <a:t> lista</a:t>
            </a:r>
          </a:p>
          <a:p>
            <a:r>
              <a:rPr lang="pl-PL" dirty="0"/>
              <a:t> stos</a:t>
            </a:r>
          </a:p>
          <a:p>
            <a:r>
              <a:rPr lang="pl-PL" dirty="0"/>
              <a:t> kolejka</a:t>
            </a:r>
          </a:p>
          <a:p>
            <a:r>
              <a:rPr lang="pl-PL" dirty="0"/>
              <a:t> drzewo i jego liczne odmiany (np. drzewo binarne)</a:t>
            </a:r>
          </a:p>
          <a:p>
            <a:r>
              <a:rPr lang="pl-PL" dirty="0"/>
              <a:t> graf</a:t>
            </a:r>
          </a:p>
          <a:p>
            <a:r>
              <a:rPr lang="pl-PL" dirty="0"/>
              <a:t> kopiec</a:t>
            </a:r>
          </a:p>
        </p:txBody>
      </p:sp>
      <p:sp>
        <p:nvSpPr>
          <p:cNvPr id="3" name="Tytuł 2">
            <a:extLst>
              <a:ext uri="{FF2B5EF4-FFF2-40B4-BE49-F238E27FC236}">
                <a16:creationId xmlns:a16="http://schemas.microsoft.com/office/drawing/2014/main" id="{FFDCCCFE-4A1A-45DB-8B6F-A6CE4FAAA9E9}"/>
              </a:ext>
            </a:extLst>
          </p:cNvPr>
          <p:cNvSpPr>
            <a:spLocks noGrp="1"/>
          </p:cNvSpPr>
          <p:nvPr>
            <p:ph type="title"/>
          </p:nvPr>
        </p:nvSpPr>
        <p:spPr/>
        <p:txBody>
          <a:bodyPr/>
          <a:lstStyle/>
          <a:p>
            <a:r>
              <a:rPr lang="pl-PL" dirty="0"/>
              <a:t>Przykłady struktur danych</a:t>
            </a:r>
          </a:p>
        </p:txBody>
      </p:sp>
    </p:spTree>
    <p:extLst>
      <p:ext uri="{BB962C8B-B14F-4D97-AF65-F5344CB8AC3E}">
        <p14:creationId xmlns:p14="http://schemas.microsoft.com/office/powerpoint/2010/main" val="1659916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662FFA-D76C-42CF-8DD8-FB35356357D1}"/>
              </a:ext>
            </a:extLst>
          </p:cNvPr>
          <p:cNvSpPr>
            <a:spLocks noGrp="1"/>
          </p:cNvSpPr>
          <p:nvPr>
            <p:ph type="body" sz="quarter" idx="27"/>
          </p:nvPr>
        </p:nvSpPr>
        <p:spPr/>
        <p:txBody>
          <a:bodyPr>
            <a:normAutofit lnSpcReduction="10000"/>
          </a:bodyPr>
          <a:lstStyle/>
          <a:p>
            <a:pPr marL="0" indent="0">
              <a:buNone/>
            </a:pPr>
            <a:r>
              <a:rPr lang="pl-PL" dirty="0"/>
              <a:t>C – imperatywny, strukturalny język programowania wysokiego poziomu stworzony na początku lat siedemdziesiątych XX w. przez </a:t>
            </a:r>
            <a:r>
              <a:rPr lang="pl-PL" dirty="0" err="1"/>
              <a:t>Dennisa</a:t>
            </a:r>
            <a:r>
              <a:rPr lang="pl-PL" dirty="0"/>
              <a:t> </a:t>
            </a:r>
            <a:r>
              <a:rPr lang="pl-PL" dirty="0" err="1"/>
              <a:t>Ritchiego</a:t>
            </a:r>
            <a:r>
              <a:rPr lang="pl-PL" dirty="0"/>
              <a:t> do programowania systemów operacyjnych i innych zadań niskiego poziomu. </a:t>
            </a:r>
          </a:p>
          <a:p>
            <a:pPr marL="0" indent="0">
              <a:buNone/>
            </a:pPr>
            <a:endParaRPr lang="pl-PL" dirty="0"/>
          </a:p>
          <a:p>
            <a:pPr marL="0" indent="0">
              <a:buNone/>
            </a:pPr>
            <a:r>
              <a:rPr lang="pl-PL" dirty="0"/>
              <a:t>Poprzednikiem języka C był interpretowany język B, który </a:t>
            </a:r>
            <a:r>
              <a:rPr lang="pl-PL" dirty="0" err="1"/>
              <a:t>Ritchie</a:t>
            </a:r>
            <a:r>
              <a:rPr lang="pl-PL" dirty="0"/>
              <a:t> rozwinął w język C. Pierwszy okres rozwoju języka to lata 1969–1973. W roku 1973 w języku C udało się zaimplementować jądro systemu operacyjnego Unix. W 1978 roku Brian </a:t>
            </a:r>
            <a:r>
              <a:rPr lang="pl-PL" dirty="0" err="1"/>
              <a:t>Kernighan</a:t>
            </a:r>
            <a:r>
              <a:rPr lang="pl-PL" dirty="0"/>
              <a:t> i </a:t>
            </a:r>
            <a:r>
              <a:rPr lang="pl-PL" dirty="0" err="1"/>
              <a:t>Dennis</a:t>
            </a:r>
            <a:r>
              <a:rPr lang="pl-PL" dirty="0"/>
              <a:t> </a:t>
            </a:r>
            <a:r>
              <a:rPr lang="pl-PL" dirty="0" err="1"/>
              <a:t>Ritchie</a:t>
            </a:r>
            <a:r>
              <a:rPr lang="pl-PL" dirty="0"/>
              <a:t> opublikowali dokumentację języka pt. C Programming Language (wydanie polskie: Język C).</a:t>
            </a:r>
          </a:p>
          <a:p>
            <a:pPr marL="0" indent="0">
              <a:buNone/>
            </a:pPr>
            <a:endParaRPr lang="pl-PL" dirty="0"/>
          </a:p>
          <a:p>
            <a:pPr marL="0" indent="0">
              <a:buNone/>
            </a:pPr>
            <a:r>
              <a:rPr lang="pl-PL" dirty="0"/>
              <a:t>C zyskał popularność poza Laboratoriami Bella (gdzie powstał) po 1980 roku i stał się dominującym językiem programowania systemów operacyjnych i aplikacji. Na bazie języka C, w latach osiemdziesiątych, </a:t>
            </a:r>
            <a:r>
              <a:rPr lang="pl-PL" dirty="0" err="1"/>
              <a:t>Bjarne</a:t>
            </a:r>
            <a:r>
              <a:rPr lang="pl-PL" dirty="0"/>
              <a:t> </a:t>
            </a:r>
            <a:r>
              <a:rPr lang="pl-PL" dirty="0" err="1"/>
              <a:t>Stroustrup</a:t>
            </a:r>
            <a:r>
              <a:rPr lang="pl-PL" dirty="0"/>
              <a:t> stworzył język C++, który ułatwia znacząco programowanie obiektowe. </a:t>
            </a:r>
          </a:p>
        </p:txBody>
      </p:sp>
      <p:sp>
        <p:nvSpPr>
          <p:cNvPr id="3" name="Tytuł 2">
            <a:extLst>
              <a:ext uri="{FF2B5EF4-FFF2-40B4-BE49-F238E27FC236}">
                <a16:creationId xmlns:a16="http://schemas.microsoft.com/office/drawing/2014/main" id="{AA93D039-A259-4254-81F7-E32DCBF361F7}"/>
              </a:ext>
            </a:extLst>
          </p:cNvPr>
          <p:cNvSpPr>
            <a:spLocks noGrp="1"/>
          </p:cNvSpPr>
          <p:nvPr>
            <p:ph type="title"/>
          </p:nvPr>
        </p:nvSpPr>
        <p:spPr/>
        <p:txBody>
          <a:bodyPr/>
          <a:lstStyle/>
          <a:p>
            <a:r>
              <a:rPr lang="pl-PL" dirty="0"/>
              <a:t>Język C</a:t>
            </a:r>
          </a:p>
        </p:txBody>
      </p:sp>
      <p:pic>
        <p:nvPicPr>
          <p:cNvPr id="5" name="Obraz 4">
            <a:extLst>
              <a:ext uri="{FF2B5EF4-FFF2-40B4-BE49-F238E27FC236}">
                <a16:creationId xmlns:a16="http://schemas.microsoft.com/office/drawing/2014/main" id="{654419E9-C443-498A-8DA1-FDB648F3487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28711" y="117756"/>
            <a:ext cx="698186" cy="684110"/>
          </a:xfrm>
          <a:prstGeom prst="rect">
            <a:avLst/>
          </a:prstGeom>
        </p:spPr>
      </p:pic>
    </p:spTree>
    <p:extLst>
      <p:ext uri="{BB962C8B-B14F-4D97-AF65-F5344CB8AC3E}">
        <p14:creationId xmlns:p14="http://schemas.microsoft.com/office/powerpoint/2010/main" val="2075070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4B5C33-F6C9-4D9E-AF6C-E0D61903FE6F}"/>
              </a:ext>
            </a:extLst>
          </p:cNvPr>
          <p:cNvSpPr>
            <a:spLocks noGrp="1"/>
          </p:cNvSpPr>
          <p:nvPr>
            <p:ph type="body" sz="quarter" idx="27"/>
          </p:nvPr>
        </p:nvSpPr>
        <p:spPr>
          <a:xfrm>
            <a:off x="232064" y="1033749"/>
            <a:ext cx="7058891" cy="3913622"/>
          </a:xfrm>
        </p:spPr>
        <p:txBody>
          <a:bodyPr>
            <a:normAutofit fontScale="92500" lnSpcReduction="20000"/>
          </a:bodyPr>
          <a:lstStyle/>
          <a:p>
            <a:pPr marL="0" indent="0">
              <a:buNone/>
            </a:pPr>
            <a:r>
              <a:rPr lang="pl-PL" b="1" dirty="0"/>
              <a:t>C++ </a:t>
            </a:r>
            <a:r>
              <a:rPr lang="pl-PL" dirty="0"/>
              <a:t>– język programowania ogólnego przeznaczenia. Język został zaprojektowany przez </a:t>
            </a:r>
            <a:r>
              <a:rPr lang="pl-PL" dirty="0" err="1"/>
              <a:t>Bjarne</a:t>
            </a:r>
            <a:r>
              <a:rPr lang="pl-PL" dirty="0"/>
              <a:t> </a:t>
            </a:r>
            <a:r>
              <a:rPr lang="pl-PL" dirty="0" err="1"/>
              <a:t>Stroustrupa</a:t>
            </a:r>
            <a:r>
              <a:rPr lang="pl-PL" dirty="0"/>
              <a:t> jako rozszerzenie języka C </a:t>
            </a:r>
            <a:br>
              <a:rPr lang="pl-PL" dirty="0"/>
            </a:br>
            <a:r>
              <a:rPr lang="pl-PL" dirty="0"/>
              <a:t>o obiektowe mechanizmy abstrakcji danych i silną statyczną kontrolę typów. Zachowanie zgodności z językiem C na poziomie kodu źródłowego pozostaje jednym z podstawowych celów projektowych kolejnych standardów języka.</a:t>
            </a:r>
          </a:p>
          <a:p>
            <a:pPr marL="0" indent="0">
              <a:buNone/>
            </a:pPr>
            <a:r>
              <a:rPr lang="pl-PL" dirty="0"/>
              <a:t> </a:t>
            </a:r>
          </a:p>
          <a:p>
            <a:pPr marL="0" indent="0">
              <a:buNone/>
            </a:pPr>
            <a:r>
              <a:rPr lang="pl-PL" dirty="0"/>
              <a:t>Umożliwia abstrakcję danych oraz stosowanie kilku paradygmatów programowania: proceduralnego, obiektowego i generycznego, a także funkcyjnego i modularnego. Charakteryzuje się wysoką wydajnością kodu wynikowego, bezpośrednim dostępem do zasobów sprzętowych </a:t>
            </a:r>
            <a:br>
              <a:rPr lang="pl-PL" dirty="0"/>
            </a:br>
            <a:r>
              <a:rPr lang="pl-PL" dirty="0"/>
              <a:t>i funkcji systemowych, łatwością tworzenia i korzystania z bibliotek (napisanych w C++, C lub innych językach), niezależnością od konkretnej platformy sprzętowej lub systemowej (co gwarantuje wysoką przenośność kodów źródłowych) oraz niewielkim środowiskiem uruchomieniowym. Podstawowym obszarem jego zastosowań są aplikacje i systemy operacyjne. </a:t>
            </a:r>
          </a:p>
        </p:txBody>
      </p:sp>
      <p:sp>
        <p:nvSpPr>
          <p:cNvPr id="3" name="Tytuł 2">
            <a:extLst>
              <a:ext uri="{FF2B5EF4-FFF2-40B4-BE49-F238E27FC236}">
                <a16:creationId xmlns:a16="http://schemas.microsoft.com/office/drawing/2014/main" id="{32016198-F024-42DE-8D8C-6AD5B523152B}"/>
              </a:ext>
            </a:extLst>
          </p:cNvPr>
          <p:cNvSpPr>
            <a:spLocks noGrp="1"/>
          </p:cNvSpPr>
          <p:nvPr>
            <p:ph type="title"/>
          </p:nvPr>
        </p:nvSpPr>
        <p:spPr/>
        <p:txBody>
          <a:bodyPr/>
          <a:lstStyle/>
          <a:p>
            <a:r>
              <a:rPr lang="pl-PL" dirty="0"/>
              <a:t>Język C++</a:t>
            </a:r>
          </a:p>
        </p:txBody>
      </p:sp>
      <p:pic>
        <p:nvPicPr>
          <p:cNvPr id="5" name="Obraz 4">
            <a:extLst>
              <a:ext uri="{FF2B5EF4-FFF2-40B4-BE49-F238E27FC236}">
                <a16:creationId xmlns:a16="http://schemas.microsoft.com/office/drawing/2014/main" id="{310E31A9-4794-46EF-97EC-7DE5A869A8B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57209" y="200890"/>
            <a:ext cx="1584806" cy="1782907"/>
          </a:xfrm>
          <a:prstGeom prst="rect">
            <a:avLst/>
          </a:prstGeom>
        </p:spPr>
      </p:pic>
    </p:spTree>
    <p:extLst>
      <p:ext uri="{BB962C8B-B14F-4D97-AF65-F5344CB8AC3E}">
        <p14:creationId xmlns:p14="http://schemas.microsoft.com/office/powerpoint/2010/main" val="385057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6EF829-2AFE-4453-9300-2AA71E92518E}"/>
              </a:ext>
            </a:extLst>
          </p:cNvPr>
          <p:cNvSpPr>
            <a:spLocks noGrp="1"/>
          </p:cNvSpPr>
          <p:nvPr>
            <p:ph type="body" sz="quarter" idx="27"/>
          </p:nvPr>
        </p:nvSpPr>
        <p:spPr>
          <a:xfrm>
            <a:off x="193963" y="950622"/>
            <a:ext cx="4845627" cy="3913622"/>
          </a:xfrm>
        </p:spPr>
        <p:txBody>
          <a:bodyPr>
            <a:normAutofit fontScale="92500" lnSpcReduction="10000"/>
          </a:bodyPr>
          <a:lstStyle/>
          <a:p>
            <a:pPr marL="0" indent="0">
              <a:buNone/>
            </a:pPr>
            <a:r>
              <a:rPr lang="pl-PL" dirty="0"/>
              <a:t>Projekt języka C++ usiłuje zachować możliwie jak największą zgodność (na poziomie kodu źródłowego) z językiem C. Zgodność pomiędzy obydwoma językami nie zawsze była całkowita, ale jak dotąd ewentualne różnice były w praktyce nieistotne. </a:t>
            </a:r>
          </a:p>
          <a:p>
            <a:pPr marL="0" indent="0">
              <a:buNone/>
            </a:pPr>
            <a:r>
              <a:rPr lang="pl-PL" dirty="0"/>
              <a:t>Większym problemem związanym ze zgodnością była niekompatybilność kompilatorów języka C++ w zakresie obsługiwanej składni – przez wiele lat programy napisane pod jednym nie działały pod innym. Biblioteki C++ związane z interfejsami systemów nie są przenośne poza ich obręb, co wynika z faktu, że takie interfejsy są specyficzne dla danego systemu i nie dotyczy to wyłącznie C++. </a:t>
            </a:r>
          </a:p>
          <a:p>
            <a:pPr marL="0" indent="0">
              <a:buNone/>
            </a:pPr>
            <a:endParaRPr lang="pl-PL" dirty="0"/>
          </a:p>
        </p:txBody>
      </p:sp>
      <p:sp>
        <p:nvSpPr>
          <p:cNvPr id="3" name="Tytuł 2">
            <a:extLst>
              <a:ext uri="{FF2B5EF4-FFF2-40B4-BE49-F238E27FC236}">
                <a16:creationId xmlns:a16="http://schemas.microsoft.com/office/drawing/2014/main" id="{81E1224F-8459-4806-ADCE-3F5ABB12F5ED}"/>
              </a:ext>
            </a:extLst>
          </p:cNvPr>
          <p:cNvSpPr>
            <a:spLocks noGrp="1"/>
          </p:cNvSpPr>
          <p:nvPr>
            <p:ph type="title"/>
          </p:nvPr>
        </p:nvSpPr>
        <p:spPr/>
        <p:txBody>
          <a:bodyPr/>
          <a:lstStyle/>
          <a:p>
            <a:r>
              <a:rPr lang="pl-PL" dirty="0"/>
              <a:t>Wersje języka C++</a:t>
            </a:r>
          </a:p>
        </p:txBody>
      </p:sp>
      <p:pic>
        <p:nvPicPr>
          <p:cNvPr id="6" name="Obraz 5">
            <a:extLst>
              <a:ext uri="{FF2B5EF4-FFF2-40B4-BE49-F238E27FC236}">
                <a16:creationId xmlns:a16="http://schemas.microsoft.com/office/drawing/2014/main" id="{AD2DAB27-B8BD-414A-B9ED-04F6FDA2B38C}"/>
              </a:ext>
            </a:extLst>
          </p:cNvPr>
          <p:cNvPicPr>
            <a:picLocks noChangeAspect="1"/>
          </p:cNvPicPr>
          <p:nvPr/>
        </p:nvPicPr>
        <p:blipFill rotWithShape="1">
          <a:blip r:embed="rId2"/>
          <a:srcRect l="15577" t="37255" r="57498" b="28861"/>
          <a:stretch/>
        </p:blipFill>
        <p:spPr>
          <a:xfrm>
            <a:off x="5188526" y="1058142"/>
            <a:ext cx="3889663" cy="2625912"/>
          </a:xfrm>
          <a:prstGeom prst="rect">
            <a:avLst/>
          </a:prstGeom>
        </p:spPr>
      </p:pic>
    </p:spTree>
    <p:extLst>
      <p:ext uri="{BB962C8B-B14F-4D97-AF65-F5344CB8AC3E}">
        <p14:creationId xmlns:p14="http://schemas.microsoft.com/office/powerpoint/2010/main" val="1044647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CDA6D4-035D-4E4C-BDD7-718E6118E0D7}"/>
              </a:ext>
            </a:extLst>
          </p:cNvPr>
          <p:cNvSpPr>
            <a:spLocks noGrp="1"/>
          </p:cNvSpPr>
          <p:nvPr>
            <p:ph type="body" sz="quarter" idx="27"/>
          </p:nvPr>
        </p:nvSpPr>
        <p:spPr/>
        <p:txBody>
          <a:bodyPr>
            <a:normAutofit fontScale="85000" lnSpcReduction="10000"/>
          </a:bodyPr>
          <a:lstStyle/>
          <a:p>
            <a:r>
              <a:rPr lang="pl-PL" dirty="0"/>
              <a:t>Język C++ jest językiem </a:t>
            </a:r>
            <a:r>
              <a:rPr lang="pl-PL" dirty="0" err="1"/>
              <a:t>wieloparadygmatowym</a:t>
            </a:r>
            <a:r>
              <a:rPr lang="pl-PL" dirty="0"/>
              <a:t>. Oznacza to, że można w nim stosować jednocześnie różne style programowania, w tym programowanie proceduralne, obiektowe, generyczne, jak również programować na poziomie asemblera.</a:t>
            </a:r>
          </a:p>
          <a:p>
            <a:r>
              <a:rPr lang="pl-PL" dirty="0"/>
              <a:t>Język C++ zakłada statyczną kontrolę typów; posiada też elementy dynamicznej kontroli typów.</a:t>
            </a:r>
          </a:p>
          <a:p>
            <a:r>
              <a:rPr lang="pl-PL" dirty="0"/>
              <a:t>Język C++ umożliwia bezpośrednie zarządzanie wolną pamięcią.</a:t>
            </a:r>
          </a:p>
          <a:p>
            <a:r>
              <a:rPr lang="pl-PL" dirty="0"/>
              <a:t>Projekt języka zakłada, że żadna nowa (względem języka C) cecha języka C++ nie może mieć negatywnego wpływu na szybkość działania programu lub zapotrzebowanie na pamięć operacyjną. Dzięki temu dobrze napisany program w C++ jest z reguły co najmniej równie szybki, jak jego odpowiednik napisany w C; co więcej, dzięki możliwości zastosowania algorytmów generycznych w wielu przypadkach C++ jest wyraźnie szybszy od C (np. podczas sortowania).</a:t>
            </a:r>
          </a:p>
          <a:p>
            <a:r>
              <a:rPr lang="pl-PL" dirty="0"/>
              <a:t>Język C++ ze względu na bardzo rozbudowaną składnię oraz surowe wymogi w zakresie wydajności kodu stanowi duże wyzwanie dla twórców kompilatorów.</a:t>
            </a:r>
          </a:p>
          <a:p>
            <a:r>
              <a:rPr lang="pl-PL" dirty="0"/>
              <a:t>Do dziś (2021) żaden popularny kompilator nie jest w pełni zgodny z obowiązującym standardem języka, aczkolwiek ewentualne niezgodności dotyczą już tylko drugorzędnych cech języka (np. implementacji słowa kluczowego export).</a:t>
            </a:r>
          </a:p>
        </p:txBody>
      </p:sp>
      <p:sp>
        <p:nvSpPr>
          <p:cNvPr id="3" name="Tytuł 2">
            <a:extLst>
              <a:ext uri="{FF2B5EF4-FFF2-40B4-BE49-F238E27FC236}">
                <a16:creationId xmlns:a16="http://schemas.microsoft.com/office/drawing/2014/main" id="{24EFFAD4-44B7-4D5E-B37D-C935B6C3B300}"/>
              </a:ext>
            </a:extLst>
          </p:cNvPr>
          <p:cNvSpPr>
            <a:spLocks noGrp="1"/>
          </p:cNvSpPr>
          <p:nvPr>
            <p:ph type="title"/>
          </p:nvPr>
        </p:nvSpPr>
        <p:spPr/>
        <p:txBody>
          <a:bodyPr/>
          <a:lstStyle/>
          <a:p>
            <a:r>
              <a:rPr lang="pl-PL" dirty="0"/>
              <a:t>Właściwości języka C++</a:t>
            </a:r>
          </a:p>
        </p:txBody>
      </p:sp>
    </p:spTree>
    <p:extLst>
      <p:ext uri="{BB962C8B-B14F-4D97-AF65-F5344CB8AC3E}">
        <p14:creationId xmlns:p14="http://schemas.microsoft.com/office/powerpoint/2010/main" val="3754708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BFE0101-E47E-4049-9A93-F3D0B1B68AC9}"/>
              </a:ext>
            </a:extLst>
          </p:cNvPr>
          <p:cNvSpPr>
            <a:spLocks noGrp="1"/>
          </p:cNvSpPr>
          <p:nvPr>
            <p:ph type="title"/>
          </p:nvPr>
        </p:nvSpPr>
        <p:spPr/>
        <p:txBody>
          <a:bodyPr/>
          <a:lstStyle/>
          <a:p>
            <a:r>
              <a:rPr lang="pl-PL" dirty="0"/>
              <a:t>Przykładowy program</a:t>
            </a:r>
          </a:p>
        </p:txBody>
      </p:sp>
      <p:sp>
        <p:nvSpPr>
          <p:cNvPr id="6" name="Rectangle 3">
            <a:extLst>
              <a:ext uri="{FF2B5EF4-FFF2-40B4-BE49-F238E27FC236}">
                <a16:creationId xmlns:a16="http://schemas.microsoft.com/office/drawing/2014/main" id="{375B6620-3D20-46A0-89EB-769FFEDBF2E6}"/>
              </a:ext>
            </a:extLst>
          </p:cNvPr>
          <p:cNvSpPr txBox="1">
            <a:spLocks noChangeArrowheads="1"/>
          </p:cNvSpPr>
          <p:nvPr/>
        </p:nvSpPr>
        <p:spPr bwMode="auto">
          <a:xfrm>
            <a:off x="668482" y="1049480"/>
            <a:ext cx="6806045" cy="3889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Oto program powitalny w języku C++:</a:t>
            </a:r>
            <a:br>
              <a:rPr kumimoji="0" lang="pl-PL" altLang="pl-PL" sz="2000" b="0" i="0" u="none" strike="noStrike" kern="1200" cap="none" spc="0" normalizeH="0" baseline="0" noProof="0" dirty="0">
                <a:ln>
                  <a:noFill/>
                </a:ln>
                <a:solidFill>
                  <a:srgbClr val="000000"/>
                </a:solidFill>
                <a:effectLst/>
                <a:uLnTx/>
                <a:uFillTx/>
                <a:latin typeface="Arial"/>
                <a:ea typeface="+mn-ea"/>
                <a:cs typeface="+mn-cs"/>
              </a:rPr>
            </a:br>
            <a:endParaRPr kumimoji="0" lang="pl-PL" altLang="pl-PL" sz="20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include</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&lt;</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iostream</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&gt;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using</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namespace</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std</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int</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main</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int</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argc</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char *</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argv</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cout</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&lt;&lt;”witaj na kursie</a:t>
            </a:r>
            <a:r>
              <a:rPr kumimoji="0" lang="pl-PL" altLang="pl-PL" sz="2000" b="0" i="0" u="none" strike="noStrike" kern="1200" cap="none" spc="0" normalizeH="0" noProof="0" dirty="0">
                <a:ln>
                  <a:noFill/>
                </a:ln>
                <a:solidFill>
                  <a:schemeClr val="accent2">
                    <a:lumMod val="50000"/>
                  </a:schemeClr>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C++”&lt;&lt;</a:t>
            </a:r>
            <a:r>
              <a:rPr kumimoji="0" lang="pl-PL" altLang="pl-PL" sz="2000" b="0" i="0" u="none" strike="noStrike" kern="1200" cap="none" spc="0" normalizeH="0" baseline="0" noProof="0" dirty="0" err="1">
                <a:ln>
                  <a:noFill/>
                </a:ln>
                <a:solidFill>
                  <a:schemeClr val="accent2">
                    <a:lumMod val="50000"/>
                  </a:schemeClr>
                </a:solidFill>
                <a:effectLst/>
                <a:uLnTx/>
                <a:uFillTx/>
                <a:latin typeface="Courier New" panose="02070309020205020404" pitchFamily="49" charset="0"/>
                <a:ea typeface="+mn-ea"/>
                <a:cs typeface="+mn-cs"/>
              </a:rPr>
              <a:t>endl</a:t>
            </a: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    return 0;</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pl-PL" altLang="pl-PL" sz="2000" b="0" i="0" u="none" strike="noStrike" kern="1200" cap="none" spc="0" normalizeH="0" baseline="0" noProof="0" dirty="0">
                <a:ln>
                  <a:noFill/>
                </a:ln>
                <a:solidFill>
                  <a:schemeClr val="accent2">
                    <a:lumMod val="50000"/>
                  </a:schemeClr>
                </a:solidFill>
                <a:effectLst/>
                <a:uLnTx/>
                <a:uFillTx/>
                <a:latin typeface="Courier New" panose="02070309020205020404" pitchFamily="49" charset="0"/>
                <a:ea typeface="+mn-ea"/>
                <a:cs typeface="+mn-cs"/>
              </a:rPr>
              <a:t>}</a:t>
            </a:r>
          </a:p>
        </p:txBody>
      </p:sp>
    </p:spTree>
    <p:extLst>
      <p:ext uri="{BB962C8B-B14F-4D97-AF65-F5344CB8AC3E}">
        <p14:creationId xmlns:p14="http://schemas.microsoft.com/office/powerpoint/2010/main" val="168068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amond(in)">
                                      <p:cBhvr>
                                        <p:cTn id="7" dur="2000"/>
                                        <p:tgtEl>
                                          <p:spTgt spid="6">
                                            <p:txEl>
                                              <p:pRg st="1" end="1"/>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diamond(in)">
                                      <p:cBhvr>
                                        <p:cTn id="10" dur="2000"/>
                                        <p:tgtEl>
                                          <p:spTgt spid="6">
                                            <p:txEl>
                                              <p:pRg st="2" end="2"/>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diamond(in)">
                                      <p:cBhvr>
                                        <p:cTn id="13" dur="2000"/>
                                        <p:tgtEl>
                                          <p:spTgt spid="6">
                                            <p:txEl>
                                              <p:pRg st="3" end="3"/>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diamond(in)">
                                      <p:cBhvr>
                                        <p:cTn id="16" dur="2000"/>
                                        <p:tgtEl>
                                          <p:spTgt spid="6">
                                            <p:txEl>
                                              <p:pRg st="4" end="4"/>
                                            </p:txEl>
                                          </p:spTgt>
                                        </p:tgtEl>
                                      </p:cBhvr>
                                    </p:animEffect>
                                  </p:childTnLst>
                                </p:cTn>
                              </p:par>
                              <p:par>
                                <p:cTn id="17" presetID="8" presetClass="entr" presetSubtype="16"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diamond(in)">
                                      <p:cBhvr>
                                        <p:cTn id="19" dur="2000"/>
                                        <p:tgtEl>
                                          <p:spTgt spid="6">
                                            <p:txEl>
                                              <p:pRg st="5" end="5"/>
                                            </p:txEl>
                                          </p:spTgt>
                                        </p:tgtEl>
                                      </p:cBhvr>
                                    </p:animEffect>
                                  </p:childTnLst>
                                </p:cTn>
                              </p:par>
                              <p:par>
                                <p:cTn id="20" presetID="8" presetClass="entr" presetSubtype="16"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diamond(in)">
                                      <p:cBhvr>
                                        <p:cTn id="22" dur="2000"/>
                                        <p:tgtEl>
                                          <p:spTgt spid="6">
                                            <p:txEl>
                                              <p:pRg st="6" end="6"/>
                                            </p:txEl>
                                          </p:spTgt>
                                        </p:tgtEl>
                                      </p:cBhvr>
                                    </p:animEffect>
                                  </p:childTnLst>
                                </p:cTn>
                              </p:par>
                              <p:par>
                                <p:cTn id="23" presetID="8" presetClass="entr" presetSubtype="16"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diamond(in)">
                                      <p:cBhvr>
                                        <p:cTn id="25" dur="2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EAA65B6-A6DC-4472-8E13-E2145C8952C6}"/>
              </a:ext>
            </a:extLst>
          </p:cNvPr>
          <p:cNvSpPr>
            <a:spLocks noGrp="1"/>
          </p:cNvSpPr>
          <p:nvPr>
            <p:ph type="body" sz="quarter" idx="27"/>
          </p:nvPr>
        </p:nvSpPr>
        <p:spPr/>
        <p:txBody>
          <a:bodyPr/>
          <a:lstStyle/>
          <a:p>
            <a:r>
              <a:rPr lang="pl-PL" dirty="0"/>
              <a:t>Podział na pliki:</a:t>
            </a:r>
          </a:p>
          <a:p>
            <a:pPr lvl="1">
              <a:buFont typeface="Courier New" panose="02070309020205020404" pitchFamily="49" charset="0"/>
              <a:buChar char="o"/>
            </a:pPr>
            <a:r>
              <a:rPr lang="pl-PL" dirty="0"/>
              <a:t>nagłówkowe (rozszerzenie .h lub .</a:t>
            </a:r>
            <a:r>
              <a:rPr lang="pl-PL" dirty="0" err="1"/>
              <a:t>hpp</a:t>
            </a:r>
            <a:r>
              <a:rPr lang="pl-PL" dirty="0"/>
              <a:t>) z deklaracjami,</a:t>
            </a:r>
          </a:p>
          <a:p>
            <a:pPr lvl="1">
              <a:buFont typeface="Courier New" panose="02070309020205020404" pitchFamily="49" charset="0"/>
              <a:buChar char="o"/>
            </a:pPr>
            <a:r>
              <a:rPr lang="pl-PL" dirty="0"/>
              <a:t>źródłowe (rozszerzenie .</a:t>
            </a:r>
            <a:r>
              <a:rPr lang="pl-PL" dirty="0" err="1"/>
              <a:t>cpp</a:t>
            </a:r>
            <a:r>
              <a:rPr lang="pl-PL" dirty="0"/>
              <a:t>) z definicjami.</a:t>
            </a:r>
          </a:p>
          <a:p>
            <a:r>
              <a:rPr lang="pl-PL" dirty="0"/>
              <a:t>W plikach nagłówkowych stosujemy włączanie warunkowe:</a:t>
            </a:r>
            <a:br>
              <a:rPr lang="pl-PL" dirty="0"/>
            </a:br>
            <a:r>
              <a:rPr lang="pl-PL" dirty="0"/>
              <a:t># </a:t>
            </a:r>
            <a:r>
              <a:rPr lang="pl-PL" dirty="0" err="1"/>
              <a:t>ifndef</a:t>
            </a:r>
            <a:r>
              <a:rPr lang="pl-PL" dirty="0"/>
              <a:t> </a:t>
            </a:r>
            <a:r>
              <a:rPr lang="pl-PL" dirty="0" err="1"/>
              <a:t>moje_h</a:t>
            </a:r>
            <a:br>
              <a:rPr lang="pl-PL" dirty="0"/>
            </a:br>
            <a:r>
              <a:rPr lang="pl-PL" dirty="0"/>
              <a:t># </a:t>
            </a:r>
            <a:r>
              <a:rPr lang="pl-PL" dirty="0" err="1"/>
              <a:t>define</a:t>
            </a:r>
            <a:r>
              <a:rPr lang="pl-PL" dirty="0"/>
              <a:t> </a:t>
            </a:r>
            <a:r>
              <a:rPr lang="pl-PL" dirty="0" err="1"/>
              <a:t>moje_h</a:t>
            </a:r>
            <a:br>
              <a:rPr lang="pl-PL" dirty="0"/>
            </a:br>
            <a:r>
              <a:rPr lang="pl-PL" dirty="0"/>
              <a:t>/* właściwa zawartość pliku </a:t>
            </a:r>
            <a:r>
              <a:rPr lang="pl-PL" dirty="0" err="1"/>
              <a:t>moje_h</a:t>
            </a:r>
            <a:r>
              <a:rPr lang="pl-PL" dirty="0"/>
              <a:t> */</a:t>
            </a:r>
            <a:br>
              <a:rPr lang="pl-PL" dirty="0"/>
            </a:br>
            <a:r>
              <a:rPr lang="pl-PL" dirty="0"/>
              <a:t># </a:t>
            </a:r>
            <a:r>
              <a:rPr lang="pl-PL" dirty="0" err="1"/>
              <a:t>endif</a:t>
            </a:r>
            <a:endParaRPr lang="pl-PL" dirty="0"/>
          </a:p>
          <a:p>
            <a:r>
              <a:rPr lang="pl-PL" dirty="0"/>
              <a:t>Aby otrzymać uruchamialny plik wynikowy w jednym z plików źródłowych musi się znaleźć definicja funkcji </a:t>
            </a:r>
            <a:r>
              <a:rPr lang="pl-PL" dirty="0" err="1"/>
              <a:t>main</a:t>
            </a:r>
            <a:r>
              <a:rPr lang="pl-PL" dirty="0"/>
              <a:t>().</a:t>
            </a:r>
          </a:p>
          <a:p>
            <a:endParaRPr lang="pl-PL" dirty="0"/>
          </a:p>
        </p:txBody>
      </p:sp>
      <p:sp>
        <p:nvSpPr>
          <p:cNvPr id="3" name="Tytuł 2">
            <a:extLst>
              <a:ext uri="{FF2B5EF4-FFF2-40B4-BE49-F238E27FC236}">
                <a16:creationId xmlns:a16="http://schemas.microsoft.com/office/drawing/2014/main" id="{1FDA8222-EF7C-40DC-A34F-5FE88B6C2270}"/>
              </a:ext>
            </a:extLst>
          </p:cNvPr>
          <p:cNvSpPr>
            <a:spLocks noGrp="1"/>
          </p:cNvSpPr>
          <p:nvPr>
            <p:ph type="title"/>
          </p:nvPr>
        </p:nvSpPr>
        <p:spPr/>
        <p:txBody>
          <a:bodyPr/>
          <a:lstStyle/>
          <a:p>
            <a:r>
              <a:rPr lang="pl-PL" dirty="0"/>
              <a:t>Struktura programu w C++</a:t>
            </a:r>
          </a:p>
        </p:txBody>
      </p:sp>
    </p:spTree>
    <p:extLst>
      <p:ext uri="{BB962C8B-B14F-4D97-AF65-F5344CB8AC3E}">
        <p14:creationId xmlns:p14="http://schemas.microsoft.com/office/powerpoint/2010/main" val="71164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FEA007-0147-4063-A883-FF95FF64C995}"/>
              </a:ext>
            </a:extLst>
          </p:cNvPr>
          <p:cNvSpPr>
            <a:spLocks noGrp="1"/>
          </p:cNvSpPr>
          <p:nvPr>
            <p:ph type="body" sz="quarter" idx="27"/>
          </p:nvPr>
        </p:nvSpPr>
        <p:spPr/>
        <p:txBody>
          <a:bodyPr/>
          <a:lstStyle/>
          <a:p>
            <a:r>
              <a:rPr lang="pl-PL" dirty="0"/>
              <a:t>Pliki nagłówkowe odnoszące się do biblioteki standardowej nie mają żadnego rozszerzenia, na przykład:</a:t>
            </a:r>
            <a:br>
              <a:rPr lang="pl-PL" dirty="0"/>
            </a:br>
            <a:r>
              <a:rPr lang="pl-PL" dirty="0">
                <a:solidFill>
                  <a:schemeClr val="bg2">
                    <a:lumMod val="25000"/>
                  </a:schemeClr>
                </a:solidFill>
              </a:rPr>
              <a:t># </a:t>
            </a:r>
            <a:r>
              <a:rPr lang="pl-PL" dirty="0" err="1">
                <a:solidFill>
                  <a:schemeClr val="bg2">
                    <a:lumMod val="25000"/>
                  </a:schemeClr>
                </a:solidFill>
              </a:rPr>
              <a:t>include</a:t>
            </a:r>
            <a:r>
              <a:rPr lang="pl-PL" dirty="0">
                <a:solidFill>
                  <a:schemeClr val="bg2">
                    <a:lumMod val="25000"/>
                  </a:schemeClr>
                </a:solidFill>
              </a:rPr>
              <a:t> &lt;</a:t>
            </a:r>
            <a:r>
              <a:rPr lang="pl-PL" dirty="0" err="1">
                <a:solidFill>
                  <a:schemeClr val="bg2">
                    <a:lumMod val="25000"/>
                  </a:schemeClr>
                </a:solidFill>
              </a:rPr>
              <a:t>iostream</a:t>
            </a:r>
            <a:r>
              <a:rPr lang="pl-PL" dirty="0">
                <a:solidFill>
                  <a:schemeClr val="bg2">
                    <a:lumMod val="25000"/>
                  </a:schemeClr>
                </a:solidFill>
              </a:rPr>
              <a:t>&gt;</a:t>
            </a:r>
            <a:br>
              <a:rPr lang="pl-PL" dirty="0">
                <a:solidFill>
                  <a:schemeClr val="bg2">
                    <a:lumMod val="25000"/>
                  </a:schemeClr>
                </a:solidFill>
              </a:rPr>
            </a:br>
            <a:r>
              <a:rPr lang="pl-PL" dirty="0">
                <a:solidFill>
                  <a:schemeClr val="bg2">
                    <a:lumMod val="25000"/>
                  </a:schemeClr>
                </a:solidFill>
              </a:rPr>
              <a:t># </a:t>
            </a:r>
            <a:r>
              <a:rPr lang="pl-PL" dirty="0" err="1">
                <a:solidFill>
                  <a:schemeClr val="bg2">
                    <a:lumMod val="25000"/>
                  </a:schemeClr>
                </a:solidFill>
              </a:rPr>
              <a:t>include</a:t>
            </a:r>
            <a:r>
              <a:rPr lang="pl-PL" dirty="0">
                <a:solidFill>
                  <a:schemeClr val="bg2">
                    <a:lumMod val="25000"/>
                  </a:schemeClr>
                </a:solidFill>
              </a:rPr>
              <a:t> &lt;</a:t>
            </a:r>
            <a:r>
              <a:rPr lang="pl-PL" dirty="0" err="1">
                <a:solidFill>
                  <a:schemeClr val="bg2">
                    <a:lumMod val="25000"/>
                  </a:schemeClr>
                </a:solidFill>
              </a:rPr>
              <a:t>iomanip</a:t>
            </a:r>
            <a:r>
              <a:rPr lang="pl-PL" dirty="0">
                <a:solidFill>
                  <a:schemeClr val="bg2">
                    <a:lumMod val="25000"/>
                  </a:schemeClr>
                </a:solidFill>
              </a:rPr>
              <a:t>&gt;</a:t>
            </a:r>
            <a:br>
              <a:rPr lang="pl-PL" dirty="0">
                <a:solidFill>
                  <a:schemeClr val="bg2">
                    <a:lumMod val="25000"/>
                  </a:schemeClr>
                </a:solidFill>
              </a:rPr>
            </a:br>
            <a:r>
              <a:rPr lang="pl-PL" dirty="0">
                <a:solidFill>
                  <a:schemeClr val="bg2">
                    <a:lumMod val="25000"/>
                  </a:schemeClr>
                </a:solidFill>
              </a:rPr>
              <a:t># </a:t>
            </a:r>
            <a:r>
              <a:rPr lang="pl-PL" dirty="0" err="1">
                <a:solidFill>
                  <a:schemeClr val="bg2">
                    <a:lumMod val="25000"/>
                  </a:schemeClr>
                </a:solidFill>
              </a:rPr>
              <a:t>include</a:t>
            </a:r>
            <a:r>
              <a:rPr lang="pl-PL" dirty="0">
                <a:solidFill>
                  <a:schemeClr val="bg2">
                    <a:lumMod val="25000"/>
                  </a:schemeClr>
                </a:solidFill>
              </a:rPr>
              <a:t> &lt;string&gt;</a:t>
            </a:r>
          </a:p>
          <a:p>
            <a:r>
              <a:rPr lang="pl-PL" dirty="0"/>
              <a:t>Nazwy odnoszące się do starych plików nagłówkowych z języka C są poprzedzone literą ”c”, na przykład:</a:t>
            </a:r>
            <a:br>
              <a:rPr lang="pl-PL" dirty="0"/>
            </a:br>
            <a:r>
              <a:rPr lang="pl-PL" dirty="0">
                <a:solidFill>
                  <a:schemeClr val="bg2">
                    <a:lumMod val="25000"/>
                  </a:schemeClr>
                </a:solidFill>
              </a:rPr>
              <a:t># </a:t>
            </a:r>
            <a:r>
              <a:rPr lang="pl-PL" dirty="0" err="1">
                <a:solidFill>
                  <a:schemeClr val="bg2">
                    <a:lumMod val="25000"/>
                  </a:schemeClr>
                </a:solidFill>
              </a:rPr>
              <a:t>include</a:t>
            </a:r>
            <a:r>
              <a:rPr lang="pl-PL" dirty="0">
                <a:solidFill>
                  <a:schemeClr val="bg2">
                    <a:lumMod val="25000"/>
                  </a:schemeClr>
                </a:solidFill>
              </a:rPr>
              <a:t> &lt;</a:t>
            </a:r>
            <a:r>
              <a:rPr lang="pl-PL" dirty="0" err="1">
                <a:solidFill>
                  <a:schemeClr val="bg2">
                    <a:lumMod val="25000"/>
                  </a:schemeClr>
                </a:solidFill>
              </a:rPr>
              <a:t>cmath</a:t>
            </a:r>
            <a:r>
              <a:rPr lang="pl-PL" dirty="0">
                <a:solidFill>
                  <a:schemeClr val="bg2">
                    <a:lumMod val="25000"/>
                  </a:schemeClr>
                </a:solidFill>
              </a:rPr>
              <a:t>&gt;</a:t>
            </a:r>
          </a:p>
          <a:p>
            <a:r>
              <a:rPr lang="pl-PL" dirty="0"/>
              <a:t>Wszystkie definicje z biblioteki standardowej są umieszczone w przestrzeni nazw </a:t>
            </a:r>
            <a:r>
              <a:rPr lang="pl-PL" dirty="0" err="1"/>
              <a:t>std</a:t>
            </a:r>
            <a:r>
              <a:rPr lang="pl-PL" dirty="0"/>
              <a:t>, dlatego wygodnie jest na początku (małego) programu włączyć tą przestrzeń poleceniem:</a:t>
            </a:r>
            <a:br>
              <a:rPr lang="pl-PL" dirty="0"/>
            </a:br>
            <a:r>
              <a:rPr lang="pl-PL" dirty="0" err="1">
                <a:solidFill>
                  <a:schemeClr val="bg2">
                    <a:lumMod val="25000"/>
                  </a:schemeClr>
                </a:solidFill>
              </a:rPr>
              <a:t>using</a:t>
            </a:r>
            <a:r>
              <a:rPr lang="pl-PL" dirty="0">
                <a:solidFill>
                  <a:schemeClr val="bg2">
                    <a:lumMod val="25000"/>
                  </a:schemeClr>
                </a:solidFill>
              </a:rPr>
              <a:t> </a:t>
            </a:r>
            <a:r>
              <a:rPr lang="pl-PL" dirty="0" err="1">
                <a:solidFill>
                  <a:schemeClr val="bg2">
                    <a:lumMod val="25000"/>
                  </a:schemeClr>
                </a:solidFill>
              </a:rPr>
              <a:t>namespace</a:t>
            </a:r>
            <a:r>
              <a:rPr lang="pl-PL" dirty="0">
                <a:solidFill>
                  <a:schemeClr val="bg2">
                    <a:lumMod val="25000"/>
                  </a:schemeClr>
                </a:solidFill>
              </a:rPr>
              <a:t> </a:t>
            </a:r>
            <a:r>
              <a:rPr lang="pl-PL" dirty="0" err="1">
                <a:solidFill>
                  <a:schemeClr val="bg2">
                    <a:lumMod val="25000"/>
                  </a:schemeClr>
                </a:solidFill>
              </a:rPr>
              <a:t>std</a:t>
            </a:r>
            <a:r>
              <a:rPr lang="pl-PL" dirty="0">
                <a:solidFill>
                  <a:schemeClr val="bg2">
                    <a:lumMod val="25000"/>
                  </a:schemeClr>
                </a:solidFill>
              </a:rPr>
              <a:t>;</a:t>
            </a:r>
          </a:p>
          <a:p>
            <a:pPr marL="0" indent="0">
              <a:buNone/>
            </a:pPr>
            <a:endParaRPr lang="pl-PL" dirty="0"/>
          </a:p>
        </p:txBody>
      </p:sp>
      <p:sp>
        <p:nvSpPr>
          <p:cNvPr id="3" name="Tytuł 2">
            <a:extLst>
              <a:ext uri="{FF2B5EF4-FFF2-40B4-BE49-F238E27FC236}">
                <a16:creationId xmlns:a16="http://schemas.microsoft.com/office/drawing/2014/main" id="{4875B973-CA71-4CB1-98C4-E0B393BC07DB}"/>
              </a:ext>
            </a:extLst>
          </p:cNvPr>
          <p:cNvSpPr>
            <a:spLocks noGrp="1"/>
          </p:cNvSpPr>
          <p:nvPr>
            <p:ph type="title"/>
          </p:nvPr>
        </p:nvSpPr>
        <p:spPr/>
        <p:txBody>
          <a:bodyPr/>
          <a:lstStyle/>
          <a:p>
            <a:r>
              <a:rPr lang="pl-PL" dirty="0"/>
              <a:t>Standardowe pliki nagłówkowe</a:t>
            </a:r>
          </a:p>
        </p:txBody>
      </p:sp>
    </p:spTree>
    <p:extLst>
      <p:ext uri="{BB962C8B-B14F-4D97-AF65-F5344CB8AC3E}">
        <p14:creationId xmlns:p14="http://schemas.microsoft.com/office/powerpoint/2010/main" val="303226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A6FBB6E-73F2-4C4A-9FB7-BCE25FBC27A9}"/>
              </a:ext>
            </a:extLst>
          </p:cNvPr>
          <p:cNvSpPr>
            <a:spLocks noGrp="1"/>
          </p:cNvSpPr>
          <p:nvPr>
            <p:ph type="body" sz="quarter" idx="27"/>
          </p:nvPr>
        </p:nvSpPr>
        <p:spPr>
          <a:xfrm>
            <a:off x="457200" y="853639"/>
            <a:ext cx="8235950" cy="4130533"/>
          </a:xfrm>
        </p:spPr>
        <p:txBody>
          <a:bodyPr>
            <a:normAutofit lnSpcReduction="10000"/>
          </a:bodyPr>
          <a:lstStyle/>
          <a:p>
            <a:pPr marL="0" indent="0">
              <a:buNone/>
            </a:pPr>
            <a:r>
              <a:rPr lang="pl-PL" b="1" dirty="0"/>
              <a:t>zmienna</a:t>
            </a:r>
            <a:r>
              <a:rPr lang="pl-PL" dirty="0"/>
              <a:t> - to obiekt w programowaniu, który przechowuje różnego rodzaju dane niezbędne do działania programu. Zmienna podczas działania programu może zmieniać swoje wartości (jak wskazuje nazwa). Tworząc zmienną musimy nadać jej nazwę oraz typ, który określa co nasza zmienna będzie przechowywać. Nadając nazwę trzymamy się następujących reguł:</a:t>
            </a:r>
          </a:p>
          <a:p>
            <a:pPr marL="0" indent="0">
              <a:buNone/>
            </a:pPr>
            <a:endParaRPr lang="pl-PL" dirty="0"/>
          </a:p>
          <a:p>
            <a:pPr>
              <a:buFont typeface="Arial" panose="020B0604020202020204" pitchFamily="34" charset="0"/>
              <a:buChar char="•"/>
            </a:pPr>
            <a:r>
              <a:rPr lang="pl-PL" dirty="0"/>
              <a:t>zmienna jest jednym ciągiem znaków bez spacji np. </a:t>
            </a:r>
            <a:r>
              <a:rPr lang="pl-PL" dirty="0" err="1">
                <a:solidFill>
                  <a:schemeClr val="accent6">
                    <a:lumMod val="75000"/>
                  </a:schemeClr>
                </a:solidFill>
              </a:rPr>
              <a:t>nazwa_zmiennej</a:t>
            </a:r>
            <a:r>
              <a:rPr lang="pl-PL" dirty="0">
                <a:solidFill>
                  <a:schemeClr val="accent6">
                    <a:lumMod val="75000"/>
                  </a:schemeClr>
                </a:solidFill>
              </a:rPr>
              <a:t> </a:t>
            </a:r>
            <a:r>
              <a:rPr lang="pl-PL" dirty="0"/>
              <a:t>- dobrze, </a:t>
            </a:r>
            <a:r>
              <a:rPr lang="pl-PL" dirty="0">
                <a:solidFill>
                  <a:srgbClr val="FF0000"/>
                </a:solidFill>
              </a:rPr>
              <a:t>nazwa zmiennej </a:t>
            </a:r>
            <a:r>
              <a:rPr lang="pl-PL" dirty="0"/>
              <a:t>- źle</a:t>
            </a:r>
          </a:p>
          <a:p>
            <a:pPr>
              <a:buFont typeface="Arial" panose="020B0604020202020204" pitchFamily="34" charset="0"/>
              <a:buChar char="•"/>
            </a:pPr>
            <a:r>
              <a:rPr lang="pl-PL" dirty="0"/>
              <a:t>nie zaczynamy nazwy od cyfry np. </a:t>
            </a:r>
            <a:r>
              <a:rPr lang="pl-PL" dirty="0">
                <a:solidFill>
                  <a:srgbClr val="FF0000"/>
                </a:solidFill>
              </a:rPr>
              <a:t>12zmienna</a:t>
            </a:r>
            <a:r>
              <a:rPr lang="pl-PL" dirty="0"/>
              <a:t> - źle, </a:t>
            </a:r>
            <a:r>
              <a:rPr lang="pl-PL" dirty="0">
                <a:solidFill>
                  <a:schemeClr val="accent6">
                    <a:lumMod val="75000"/>
                  </a:schemeClr>
                </a:solidFill>
              </a:rPr>
              <a:t>zmienna12</a:t>
            </a:r>
            <a:r>
              <a:rPr lang="pl-PL" dirty="0"/>
              <a:t> - dobrze</a:t>
            </a:r>
          </a:p>
          <a:p>
            <a:pPr>
              <a:buFont typeface="Arial" panose="020B0604020202020204" pitchFamily="34" charset="0"/>
              <a:buChar char="•"/>
            </a:pPr>
            <a:r>
              <a:rPr lang="pl-PL" dirty="0"/>
              <a:t>nie używamy polskich liter takich jak ą, ę itp.</a:t>
            </a:r>
          </a:p>
          <a:p>
            <a:pPr>
              <a:buFont typeface="Arial" panose="020B0604020202020204" pitchFamily="34" charset="0"/>
              <a:buChar char="•"/>
            </a:pPr>
            <a:r>
              <a:rPr lang="pl-PL" dirty="0"/>
              <a:t>nazwa zmiennej powinna kojarzyć się z przeznaczeniem tej zmiennej np. </a:t>
            </a:r>
            <a:r>
              <a:rPr lang="pl-PL" dirty="0" err="1">
                <a:solidFill>
                  <a:schemeClr val="accent6">
                    <a:lumMod val="75000"/>
                  </a:schemeClr>
                </a:solidFill>
              </a:rPr>
              <a:t>tablica_ciagu</a:t>
            </a:r>
            <a:r>
              <a:rPr lang="pl-PL" dirty="0">
                <a:solidFill>
                  <a:schemeClr val="accent6">
                    <a:lumMod val="75000"/>
                  </a:schemeClr>
                </a:solidFill>
              </a:rPr>
              <a:t> </a:t>
            </a:r>
            <a:r>
              <a:rPr lang="pl-PL" dirty="0"/>
              <a:t>- dobrze</a:t>
            </a:r>
          </a:p>
          <a:p>
            <a:pPr>
              <a:buFont typeface="Arial" panose="020B0604020202020204" pitchFamily="34" charset="0"/>
              <a:buChar char="•"/>
            </a:pPr>
            <a:r>
              <a:rPr lang="pl-PL" dirty="0"/>
              <a:t>nazwa nie może być słowem kluczowym języka programowania </a:t>
            </a:r>
          </a:p>
          <a:p>
            <a:pPr marL="0" indent="0">
              <a:buNone/>
            </a:pPr>
            <a:r>
              <a:rPr lang="pl-PL" dirty="0"/>
              <a:t>	np. </a:t>
            </a:r>
            <a:r>
              <a:rPr lang="pl-PL" dirty="0">
                <a:solidFill>
                  <a:srgbClr val="FF0000"/>
                </a:solidFill>
              </a:rPr>
              <a:t>auto - źle</a:t>
            </a:r>
          </a:p>
          <a:p>
            <a:pPr marL="0" indent="0">
              <a:buNone/>
            </a:pPr>
            <a:endParaRPr lang="pl-PL" dirty="0"/>
          </a:p>
        </p:txBody>
      </p:sp>
      <p:sp>
        <p:nvSpPr>
          <p:cNvPr id="3" name="Tytuł 2">
            <a:extLst>
              <a:ext uri="{FF2B5EF4-FFF2-40B4-BE49-F238E27FC236}">
                <a16:creationId xmlns:a16="http://schemas.microsoft.com/office/drawing/2014/main" id="{4E428DDC-54A8-41B7-808C-C3E83E413375}"/>
              </a:ext>
            </a:extLst>
          </p:cNvPr>
          <p:cNvSpPr>
            <a:spLocks noGrp="1"/>
          </p:cNvSpPr>
          <p:nvPr>
            <p:ph type="title"/>
          </p:nvPr>
        </p:nvSpPr>
        <p:spPr/>
        <p:txBody>
          <a:bodyPr/>
          <a:lstStyle/>
          <a:p>
            <a:r>
              <a:rPr lang="pl-PL" dirty="0"/>
              <a:t>Zmienna</a:t>
            </a:r>
          </a:p>
        </p:txBody>
      </p:sp>
    </p:spTree>
    <p:extLst>
      <p:ext uri="{BB962C8B-B14F-4D97-AF65-F5344CB8AC3E}">
        <p14:creationId xmlns:p14="http://schemas.microsoft.com/office/powerpoint/2010/main" val="1175638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Tablice, pętle, wyrażenia warunkowe</a:t>
            </a:r>
          </a:p>
        </p:txBody>
      </p:sp>
      <p:sp>
        <p:nvSpPr>
          <p:cNvPr id="5" name="Symbol zastępczy tekstu 4"/>
          <p:cNvSpPr>
            <a:spLocks noGrp="1"/>
          </p:cNvSpPr>
          <p:nvPr>
            <p:ph type="body" sz="quarter" idx="30"/>
          </p:nvPr>
        </p:nvSpPr>
        <p:spPr>
          <a:xfrm>
            <a:off x="1581528" y="1611501"/>
            <a:ext cx="7105272" cy="279757"/>
          </a:xfrm>
        </p:spPr>
        <p:txBody>
          <a:bodyPr/>
          <a:lstStyle/>
          <a:p>
            <a:r>
              <a:rPr lang="pl-PL" dirty="0"/>
              <a:t>Wyliczenia, struktury, napisy</a:t>
            </a:r>
          </a:p>
        </p:txBody>
      </p:sp>
      <p:sp>
        <p:nvSpPr>
          <p:cNvPr id="6" name="Symbol zastępczy tekstu 5"/>
          <p:cNvSpPr>
            <a:spLocks noGrp="1"/>
          </p:cNvSpPr>
          <p:nvPr>
            <p:ph type="body" sz="quarter" idx="31"/>
          </p:nvPr>
        </p:nvSpPr>
        <p:spPr>
          <a:xfrm>
            <a:off x="1581528" y="1982577"/>
            <a:ext cx="7105272" cy="279757"/>
          </a:xfrm>
        </p:spPr>
        <p:txBody>
          <a:bodyPr/>
          <a:lstStyle/>
          <a:p>
            <a:r>
              <a:rPr lang="pl-PL"/>
              <a:t>Funkcje</a:t>
            </a:r>
          </a:p>
        </p:txBody>
      </p:sp>
      <p:sp>
        <p:nvSpPr>
          <p:cNvPr id="7" name="Symbol zastępczy tekstu 6"/>
          <p:cNvSpPr>
            <a:spLocks noGrp="1"/>
          </p:cNvSpPr>
          <p:nvPr>
            <p:ph type="body" sz="quarter" idx="32"/>
          </p:nvPr>
        </p:nvSpPr>
        <p:spPr>
          <a:xfrm>
            <a:off x="1581528" y="2353653"/>
            <a:ext cx="7105272" cy="279757"/>
          </a:xfrm>
        </p:spPr>
        <p:txBody>
          <a:bodyPr/>
          <a:lstStyle/>
          <a:p>
            <a:endParaRPr lang="pl-PL" dirty="0"/>
          </a:p>
        </p:txBody>
      </p:sp>
      <p:sp>
        <p:nvSpPr>
          <p:cNvPr id="8" name="Symbol zastępczy tekstu 7"/>
          <p:cNvSpPr>
            <a:spLocks noGrp="1"/>
          </p:cNvSpPr>
          <p:nvPr>
            <p:ph type="body" sz="quarter" idx="33"/>
          </p:nvPr>
        </p:nvSpPr>
        <p:spPr/>
        <p:txBody>
          <a:bodyPr/>
          <a:lstStyle/>
          <a:p>
            <a:endParaRPr lang="pl-PL" dirty="0"/>
          </a:p>
        </p:txBody>
      </p:sp>
      <p:sp>
        <p:nvSpPr>
          <p:cNvPr id="9" name="Symbol zastępczy tekstu 8"/>
          <p:cNvSpPr>
            <a:spLocks noGrp="1"/>
          </p:cNvSpPr>
          <p:nvPr>
            <p:ph type="body" sz="quarter" idx="34"/>
          </p:nvPr>
        </p:nvSpPr>
        <p:spPr/>
        <p:txBody>
          <a:bodyPr/>
          <a:lstStyle/>
          <a:p>
            <a:endParaRPr lang="pl-PL"/>
          </a:p>
        </p:txBody>
      </p:sp>
      <p:sp>
        <p:nvSpPr>
          <p:cNvPr id="10" name="Symbol zastępczy tekstu 9"/>
          <p:cNvSpPr>
            <a:spLocks noGrp="1"/>
          </p:cNvSpPr>
          <p:nvPr>
            <p:ph type="body" sz="quarter" idx="35"/>
          </p:nvPr>
        </p:nvSpPr>
        <p:spPr/>
        <p:txBody>
          <a:bodyPr/>
          <a:lstStyle/>
          <a:p>
            <a:endParaRPr lang="pl-PL"/>
          </a:p>
        </p:txBody>
      </p:sp>
      <p:sp>
        <p:nvSpPr>
          <p:cNvPr id="11" name="Symbol zastępczy tekstu 10"/>
          <p:cNvSpPr>
            <a:spLocks noGrp="1"/>
          </p:cNvSpPr>
          <p:nvPr>
            <p:ph type="body" sz="quarter" idx="36"/>
          </p:nvPr>
        </p:nvSpPr>
        <p:spPr/>
        <p:txBody>
          <a:bodyPr/>
          <a:lstStyle/>
          <a:p>
            <a:endParaRPr lang="pl-PL"/>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E5152D-B0C9-45C5-9781-BFEE422C77D9}"/>
              </a:ext>
            </a:extLst>
          </p:cNvPr>
          <p:cNvSpPr>
            <a:spLocks noGrp="1"/>
          </p:cNvSpPr>
          <p:nvPr>
            <p:ph type="body" sz="quarter" idx="27"/>
          </p:nvPr>
        </p:nvSpPr>
        <p:spPr>
          <a:xfrm>
            <a:off x="457200" y="853640"/>
            <a:ext cx="8235950" cy="1913805"/>
          </a:xfrm>
        </p:spPr>
        <p:txBody>
          <a:bodyPr/>
          <a:lstStyle/>
          <a:p>
            <a:pPr marL="0" indent="0">
              <a:buNone/>
            </a:pPr>
            <a:r>
              <a:rPr lang="pl-PL" dirty="0"/>
              <a:t>Ogólna zasada tworzenia zmiennych jest następująca:</a:t>
            </a:r>
          </a:p>
          <a:p>
            <a:pPr marL="0" indent="0" algn="l">
              <a:buNone/>
            </a:pPr>
            <a:r>
              <a:rPr lang="pl-PL" b="1" dirty="0">
                <a:effectLst/>
              </a:rPr>
              <a:t>	</a:t>
            </a:r>
            <a:r>
              <a:rPr lang="pl-PL" b="1" dirty="0" err="1">
                <a:effectLst/>
              </a:rPr>
              <a:t>typ_zmiennej</a:t>
            </a:r>
            <a:r>
              <a:rPr lang="pl-PL" dirty="0">
                <a:effectLst/>
              </a:rPr>
              <a:t> </a:t>
            </a:r>
            <a:r>
              <a:rPr lang="pl-PL" dirty="0" err="1">
                <a:effectLst/>
              </a:rPr>
              <a:t>nazwa_zmiennej</a:t>
            </a:r>
            <a:r>
              <a:rPr lang="pl-PL" dirty="0">
                <a:effectLst/>
              </a:rPr>
              <a:t>;</a:t>
            </a:r>
          </a:p>
          <a:p>
            <a:pPr marL="0" indent="0">
              <a:buNone/>
            </a:pPr>
            <a:r>
              <a:rPr lang="pl-PL" dirty="0"/>
              <a:t>np.</a:t>
            </a:r>
          </a:p>
          <a:p>
            <a:pPr marL="0" indent="0" algn="l">
              <a:buNone/>
            </a:pPr>
            <a:r>
              <a:rPr lang="pl-PL" b="1" dirty="0">
                <a:effectLst/>
              </a:rPr>
              <a:t>	</a:t>
            </a:r>
            <a:r>
              <a:rPr lang="pl-PL" b="1" dirty="0" err="1">
                <a:effectLst/>
              </a:rPr>
              <a:t>int</a:t>
            </a:r>
            <a:r>
              <a:rPr lang="pl-PL" dirty="0">
                <a:effectLst/>
              </a:rPr>
              <a:t> a - zmienna o nazwie "a" mająca typ całkowity </a:t>
            </a:r>
            <a:r>
              <a:rPr lang="pl-PL" dirty="0" err="1">
                <a:effectLst/>
              </a:rPr>
              <a:t>int</a:t>
            </a:r>
            <a:endParaRPr lang="pl-PL" dirty="0">
              <a:effectLst/>
            </a:endParaRPr>
          </a:p>
          <a:p>
            <a:pPr marL="0" indent="0" algn="l">
              <a:buNone/>
            </a:pPr>
            <a:r>
              <a:rPr lang="pl-PL" b="1" dirty="0">
                <a:effectLst/>
              </a:rPr>
              <a:t>	char</a:t>
            </a:r>
            <a:r>
              <a:rPr lang="pl-PL" dirty="0">
                <a:effectLst/>
              </a:rPr>
              <a:t> b - zmienna o nazwie "b" mająca typ znakowy char.</a:t>
            </a:r>
          </a:p>
          <a:p>
            <a:pPr marL="0" indent="0">
              <a:buNone/>
            </a:pPr>
            <a:endParaRPr lang="pl-PL" dirty="0"/>
          </a:p>
        </p:txBody>
      </p:sp>
      <p:sp>
        <p:nvSpPr>
          <p:cNvPr id="3" name="Tytuł 2">
            <a:extLst>
              <a:ext uri="{FF2B5EF4-FFF2-40B4-BE49-F238E27FC236}">
                <a16:creationId xmlns:a16="http://schemas.microsoft.com/office/drawing/2014/main" id="{04E98629-703E-4B60-B31C-D82A114EEA63}"/>
              </a:ext>
            </a:extLst>
          </p:cNvPr>
          <p:cNvSpPr>
            <a:spLocks noGrp="1"/>
          </p:cNvSpPr>
          <p:nvPr>
            <p:ph type="title"/>
          </p:nvPr>
        </p:nvSpPr>
        <p:spPr/>
        <p:txBody>
          <a:bodyPr/>
          <a:lstStyle/>
          <a:p>
            <a:r>
              <a:rPr lang="pl-PL" dirty="0"/>
              <a:t>Inicjacja zmiennej</a:t>
            </a:r>
          </a:p>
        </p:txBody>
      </p:sp>
      <p:pic>
        <p:nvPicPr>
          <p:cNvPr id="5" name="Obraz 4">
            <a:extLst>
              <a:ext uri="{FF2B5EF4-FFF2-40B4-BE49-F238E27FC236}">
                <a16:creationId xmlns:a16="http://schemas.microsoft.com/office/drawing/2014/main" id="{33068BC2-8963-4BFF-A973-FB8F1336F116}"/>
              </a:ext>
            </a:extLst>
          </p:cNvPr>
          <p:cNvPicPr>
            <a:picLocks noChangeAspect="1"/>
          </p:cNvPicPr>
          <p:nvPr/>
        </p:nvPicPr>
        <p:blipFill rotWithShape="1">
          <a:blip r:embed="rId2"/>
          <a:srcRect l="25947" t="47988" r="20416" b="36690"/>
          <a:stretch/>
        </p:blipFill>
        <p:spPr>
          <a:xfrm>
            <a:off x="312726" y="2869036"/>
            <a:ext cx="8645849" cy="1324964"/>
          </a:xfrm>
          <a:prstGeom prst="rect">
            <a:avLst/>
          </a:prstGeom>
        </p:spPr>
      </p:pic>
    </p:spTree>
    <p:extLst>
      <p:ext uri="{BB962C8B-B14F-4D97-AF65-F5344CB8AC3E}">
        <p14:creationId xmlns:p14="http://schemas.microsoft.com/office/powerpoint/2010/main" val="206737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8F8931F-B881-47C7-948E-BE71A5AD8F72}"/>
              </a:ext>
            </a:extLst>
          </p:cNvPr>
          <p:cNvSpPr>
            <a:spLocks noGrp="1"/>
          </p:cNvSpPr>
          <p:nvPr>
            <p:ph type="title"/>
          </p:nvPr>
        </p:nvSpPr>
        <p:spPr/>
        <p:txBody>
          <a:bodyPr/>
          <a:lstStyle/>
          <a:p>
            <a:r>
              <a:rPr lang="pl-PL" dirty="0"/>
              <a:t>Typy danych – typy całkowite</a:t>
            </a:r>
          </a:p>
        </p:txBody>
      </p:sp>
      <p:pic>
        <p:nvPicPr>
          <p:cNvPr id="7" name="Obraz 6">
            <a:extLst>
              <a:ext uri="{FF2B5EF4-FFF2-40B4-BE49-F238E27FC236}">
                <a16:creationId xmlns:a16="http://schemas.microsoft.com/office/drawing/2014/main" id="{7043FABB-618B-4FDD-BBA0-F3BBA97CC1D4}"/>
              </a:ext>
            </a:extLst>
          </p:cNvPr>
          <p:cNvPicPr>
            <a:picLocks noChangeAspect="1"/>
          </p:cNvPicPr>
          <p:nvPr/>
        </p:nvPicPr>
        <p:blipFill rotWithShape="1">
          <a:blip r:embed="rId2"/>
          <a:srcRect l="25236" t="30891" r="20079" b="3940"/>
          <a:stretch/>
        </p:blipFill>
        <p:spPr>
          <a:xfrm>
            <a:off x="835200" y="1008000"/>
            <a:ext cx="6141600" cy="3926379"/>
          </a:xfrm>
          <a:prstGeom prst="rect">
            <a:avLst/>
          </a:prstGeom>
        </p:spPr>
      </p:pic>
    </p:spTree>
    <p:extLst>
      <p:ext uri="{BB962C8B-B14F-4D97-AF65-F5344CB8AC3E}">
        <p14:creationId xmlns:p14="http://schemas.microsoft.com/office/powerpoint/2010/main" val="2331266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6F262B3-2E69-4858-ABA7-BF85021B85D1}"/>
              </a:ext>
            </a:extLst>
          </p:cNvPr>
          <p:cNvSpPr>
            <a:spLocks noGrp="1"/>
          </p:cNvSpPr>
          <p:nvPr>
            <p:ph type="title"/>
          </p:nvPr>
        </p:nvSpPr>
        <p:spPr/>
        <p:txBody>
          <a:bodyPr/>
          <a:lstStyle/>
          <a:p>
            <a:r>
              <a:rPr lang="pl-PL" dirty="0"/>
              <a:t>Typ rzeczywisty</a:t>
            </a:r>
          </a:p>
        </p:txBody>
      </p:sp>
      <p:pic>
        <p:nvPicPr>
          <p:cNvPr id="5" name="Obraz 4">
            <a:extLst>
              <a:ext uri="{FF2B5EF4-FFF2-40B4-BE49-F238E27FC236}">
                <a16:creationId xmlns:a16="http://schemas.microsoft.com/office/drawing/2014/main" id="{BAFF6312-7FBB-43E6-BBC9-67C0C4F41EEE}"/>
              </a:ext>
            </a:extLst>
          </p:cNvPr>
          <p:cNvPicPr>
            <a:picLocks noChangeAspect="1"/>
          </p:cNvPicPr>
          <p:nvPr/>
        </p:nvPicPr>
        <p:blipFill rotWithShape="1">
          <a:blip r:embed="rId2"/>
          <a:srcRect l="25118" t="38010" r="19842" b="33515"/>
          <a:stretch/>
        </p:blipFill>
        <p:spPr>
          <a:xfrm>
            <a:off x="522000" y="1350000"/>
            <a:ext cx="7069264" cy="1961999"/>
          </a:xfrm>
          <a:prstGeom prst="rect">
            <a:avLst/>
          </a:prstGeom>
        </p:spPr>
      </p:pic>
      <p:sp>
        <p:nvSpPr>
          <p:cNvPr id="7" name="pole tekstowe 6">
            <a:extLst>
              <a:ext uri="{FF2B5EF4-FFF2-40B4-BE49-F238E27FC236}">
                <a16:creationId xmlns:a16="http://schemas.microsoft.com/office/drawing/2014/main" id="{E379D25F-4FA0-46A8-81E9-C47D57FBFFB9}"/>
              </a:ext>
            </a:extLst>
          </p:cNvPr>
          <p:cNvSpPr txBox="1"/>
          <p:nvPr/>
        </p:nvSpPr>
        <p:spPr>
          <a:xfrm>
            <a:off x="547200" y="3619136"/>
            <a:ext cx="7560000" cy="523220"/>
          </a:xfrm>
          <a:prstGeom prst="rect">
            <a:avLst/>
          </a:prstGeom>
          <a:noFill/>
        </p:spPr>
        <p:txBody>
          <a:bodyPr wrap="square">
            <a:spAutoFit/>
          </a:bodyPr>
          <a:lstStyle/>
          <a:p>
            <a:r>
              <a:rPr lang="pl-PL" sz="1400" dirty="0"/>
              <a:t>Uwaga!!! Dane w tabeli określają typy zdefiniowane w kompilatorze 32 bitowym </a:t>
            </a:r>
            <a:r>
              <a:rPr lang="pl-PL" sz="1400" dirty="0" err="1"/>
              <a:t>Dev</a:t>
            </a:r>
            <a:r>
              <a:rPr lang="pl-PL" sz="1400" dirty="0"/>
              <a:t> C++. W kompilatorach 64 bitowych, zakresy niektórych zmiennych będą większe.</a:t>
            </a:r>
          </a:p>
        </p:txBody>
      </p:sp>
    </p:spTree>
    <p:extLst>
      <p:ext uri="{BB962C8B-B14F-4D97-AF65-F5344CB8AC3E}">
        <p14:creationId xmlns:p14="http://schemas.microsoft.com/office/powerpoint/2010/main" val="295774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D47D4A9E-0D9D-4B30-A094-A708FB8E82E7}"/>
              </a:ext>
            </a:extLst>
          </p:cNvPr>
          <p:cNvSpPr>
            <a:spLocks noGrp="1"/>
          </p:cNvSpPr>
          <p:nvPr>
            <p:ph type="title"/>
          </p:nvPr>
        </p:nvSpPr>
        <p:spPr/>
        <p:txBody>
          <a:bodyPr/>
          <a:lstStyle/>
          <a:p>
            <a:r>
              <a:rPr lang="pl-PL" dirty="0"/>
              <a:t>Typy znakowe</a:t>
            </a:r>
          </a:p>
        </p:txBody>
      </p:sp>
      <p:sp>
        <p:nvSpPr>
          <p:cNvPr id="5" name="pole tekstowe 4">
            <a:extLst>
              <a:ext uri="{FF2B5EF4-FFF2-40B4-BE49-F238E27FC236}">
                <a16:creationId xmlns:a16="http://schemas.microsoft.com/office/drawing/2014/main" id="{AEFA2566-A86F-4E28-A978-D30C39EDBDDC}"/>
              </a:ext>
            </a:extLst>
          </p:cNvPr>
          <p:cNvSpPr txBox="1"/>
          <p:nvPr/>
        </p:nvSpPr>
        <p:spPr>
          <a:xfrm>
            <a:off x="457200" y="977706"/>
            <a:ext cx="8229599" cy="1200329"/>
          </a:xfrm>
          <a:prstGeom prst="rect">
            <a:avLst/>
          </a:prstGeom>
          <a:noFill/>
        </p:spPr>
        <p:txBody>
          <a:bodyPr wrap="square">
            <a:spAutoFit/>
          </a:bodyPr>
          <a:lstStyle/>
          <a:p>
            <a:r>
              <a:rPr lang="pl-PL" dirty="0"/>
              <a:t>Typ znakowy - przechowuje znaki, które są kodowane kodem ASCII. Tzn. znak w pamięci nie może być przechowany jako znak, tylko jako pewna liczba. Dlatego każdy znak ma swój odpowiednik liczbowy z zakresu [0, 255], który nazywamy kodem ASCII. I na przykład litera "d" ma wartość 100, "!" = 33, itd.:</a:t>
            </a:r>
          </a:p>
        </p:txBody>
      </p:sp>
      <p:pic>
        <p:nvPicPr>
          <p:cNvPr id="7" name="Obraz 6">
            <a:extLst>
              <a:ext uri="{FF2B5EF4-FFF2-40B4-BE49-F238E27FC236}">
                <a16:creationId xmlns:a16="http://schemas.microsoft.com/office/drawing/2014/main" id="{6E893168-1C4D-41D1-A9DB-FFA19DCA0DC6}"/>
              </a:ext>
            </a:extLst>
          </p:cNvPr>
          <p:cNvPicPr>
            <a:picLocks noChangeAspect="1"/>
          </p:cNvPicPr>
          <p:nvPr/>
        </p:nvPicPr>
        <p:blipFill rotWithShape="1">
          <a:blip r:embed="rId2"/>
          <a:srcRect l="24696" t="41280" r="19735" b="38667"/>
          <a:stretch/>
        </p:blipFill>
        <p:spPr>
          <a:xfrm>
            <a:off x="987135" y="2538845"/>
            <a:ext cx="7102881" cy="1375064"/>
          </a:xfrm>
          <a:prstGeom prst="rect">
            <a:avLst/>
          </a:prstGeom>
        </p:spPr>
      </p:pic>
    </p:spTree>
    <p:extLst>
      <p:ext uri="{BB962C8B-B14F-4D97-AF65-F5344CB8AC3E}">
        <p14:creationId xmlns:p14="http://schemas.microsoft.com/office/powerpoint/2010/main" val="809009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BFC8F8F-260B-4836-8FB5-4889261973C1}"/>
              </a:ext>
            </a:extLst>
          </p:cNvPr>
          <p:cNvSpPr>
            <a:spLocks noGrp="1"/>
          </p:cNvSpPr>
          <p:nvPr>
            <p:ph type="title"/>
          </p:nvPr>
        </p:nvSpPr>
        <p:spPr/>
        <p:txBody>
          <a:bodyPr/>
          <a:lstStyle/>
          <a:p>
            <a:r>
              <a:rPr lang="pl-PL" dirty="0"/>
              <a:t>Typ znakowy</a:t>
            </a:r>
          </a:p>
        </p:txBody>
      </p:sp>
      <p:pic>
        <p:nvPicPr>
          <p:cNvPr id="5" name="Obraz 4">
            <a:extLst>
              <a:ext uri="{FF2B5EF4-FFF2-40B4-BE49-F238E27FC236}">
                <a16:creationId xmlns:a16="http://schemas.microsoft.com/office/drawing/2014/main" id="{5DB331D3-0C0C-4A33-B823-43F41CD4DC24}"/>
              </a:ext>
            </a:extLst>
          </p:cNvPr>
          <p:cNvPicPr>
            <a:picLocks noChangeAspect="1"/>
          </p:cNvPicPr>
          <p:nvPr/>
        </p:nvPicPr>
        <p:blipFill rotWithShape="1">
          <a:blip r:embed="rId2"/>
          <a:srcRect l="25075" t="44598" r="20796" b="35137"/>
          <a:stretch/>
        </p:blipFill>
        <p:spPr>
          <a:xfrm>
            <a:off x="564571" y="1979468"/>
            <a:ext cx="8165880" cy="1640032"/>
          </a:xfrm>
          <a:prstGeom prst="rect">
            <a:avLst/>
          </a:prstGeom>
        </p:spPr>
      </p:pic>
    </p:spTree>
    <p:extLst>
      <p:ext uri="{BB962C8B-B14F-4D97-AF65-F5344CB8AC3E}">
        <p14:creationId xmlns:p14="http://schemas.microsoft.com/office/powerpoint/2010/main" val="1470774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109772D-384C-4EBB-8C57-1D070D62F56A}"/>
              </a:ext>
            </a:extLst>
          </p:cNvPr>
          <p:cNvSpPr>
            <a:spLocks noGrp="1"/>
          </p:cNvSpPr>
          <p:nvPr>
            <p:ph type="title"/>
          </p:nvPr>
        </p:nvSpPr>
        <p:spPr/>
        <p:txBody>
          <a:bodyPr/>
          <a:lstStyle/>
          <a:p>
            <a:r>
              <a:rPr lang="pl-PL" dirty="0"/>
              <a:t>Typ logiczny</a:t>
            </a:r>
          </a:p>
        </p:txBody>
      </p:sp>
      <p:pic>
        <p:nvPicPr>
          <p:cNvPr id="5" name="Obraz 4">
            <a:extLst>
              <a:ext uri="{FF2B5EF4-FFF2-40B4-BE49-F238E27FC236}">
                <a16:creationId xmlns:a16="http://schemas.microsoft.com/office/drawing/2014/main" id="{742D2DB8-B589-49C4-9A14-6992B41CE866}"/>
              </a:ext>
            </a:extLst>
          </p:cNvPr>
          <p:cNvPicPr>
            <a:picLocks noChangeAspect="1"/>
          </p:cNvPicPr>
          <p:nvPr/>
        </p:nvPicPr>
        <p:blipFill rotWithShape="1">
          <a:blip r:embed="rId2"/>
          <a:srcRect l="23977" t="25534" r="19810" b="19179"/>
          <a:stretch/>
        </p:blipFill>
        <p:spPr>
          <a:xfrm>
            <a:off x="457200" y="1080655"/>
            <a:ext cx="7076576" cy="3733800"/>
          </a:xfrm>
          <a:prstGeom prst="rect">
            <a:avLst/>
          </a:prstGeom>
        </p:spPr>
      </p:pic>
    </p:spTree>
    <p:extLst>
      <p:ext uri="{BB962C8B-B14F-4D97-AF65-F5344CB8AC3E}">
        <p14:creationId xmlns:p14="http://schemas.microsoft.com/office/powerpoint/2010/main" val="2222870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A4B5715-3624-4756-9CCE-4A0145A9800D}"/>
              </a:ext>
            </a:extLst>
          </p:cNvPr>
          <p:cNvSpPr>
            <a:spLocks noGrp="1"/>
          </p:cNvSpPr>
          <p:nvPr>
            <p:ph type="title"/>
          </p:nvPr>
        </p:nvSpPr>
        <p:spPr/>
        <p:txBody>
          <a:bodyPr/>
          <a:lstStyle/>
          <a:p>
            <a:r>
              <a:rPr lang="pl-PL" dirty="0"/>
              <a:t>Rzutowanie typów</a:t>
            </a:r>
          </a:p>
        </p:txBody>
      </p:sp>
      <p:sp>
        <p:nvSpPr>
          <p:cNvPr id="5" name="pole tekstowe 4">
            <a:extLst>
              <a:ext uri="{FF2B5EF4-FFF2-40B4-BE49-F238E27FC236}">
                <a16:creationId xmlns:a16="http://schemas.microsoft.com/office/drawing/2014/main" id="{62155978-1F67-4772-BCA7-B23475906E95}"/>
              </a:ext>
            </a:extLst>
          </p:cNvPr>
          <p:cNvSpPr txBox="1"/>
          <p:nvPr/>
        </p:nvSpPr>
        <p:spPr>
          <a:xfrm>
            <a:off x="457200" y="960388"/>
            <a:ext cx="8285018" cy="1200329"/>
          </a:xfrm>
          <a:prstGeom prst="rect">
            <a:avLst/>
          </a:prstGeom>
          <a:noFill/>
        </p:spPr>
        <p:txBody>
          <a:bodyPr wrap="square">
            <a:spAutoFit/>
          </a:bodyPr>
          <a:lstStyle/>
          <a:p>
            <a:r>
              <a:rPr lang="pl-PL" dirty="0"/>
              <a:t>Rzutowanie typów polega na konwersji jednego typu na drugi. W przypadku konwersji liczby typu rzeczywistego na całkowitą, obetniemy część ułamkową liczby rzeczywistej, w przypadku konwersji char -&gt; </a:t>
            </a:r>
            <a:r>
              <a:rPr lang="pl-PL" dirty="0" err="1"/>
              <a:t>int</a:t>
            </a:r>
            <a:r>
              <a:rPr lang="pl-PL" dirty="0"/>
              <a:t>, zamiast znaku będziemy mieli do dyspozycji liczbę (czyli kod ASCII), pod jaką kryje się dany znak itd..</a:t>
            </a:r>
          </a:p>
        </p:txBody>
      </p:sp>
      <p:pic>
        <p:nvPicPr>
          <p:cNvPr id="7" name="Obraz 6">
            <a:extLst>
              <a:ext uri="{FF2B5EF4-FFF2-40B4-BE49-F238E27FC236}">
                <a16:creationId xmlns:a16="http://schemas.microsoft.com/office/drawing/2014/main" id="{C63EA42F-11AB-4879-821B-45C66D483F4B}"/>
              </a:ext>
            </a:extLst>
          </p:cNvPr>
          <p:cNvPicPr>
            <a:picLocks noChangeAspect="1"/>
          </p:cNvPicPr>
          <p:nvPr/>
        </p:nvPicPr>
        <p:blipFill rotWithShape="1">
          <a:blip r:embed="rId2"/>
          <a:srcRect l="25871" t="62320" r="20796" b="9084"/>
          <a:stretch/>
        </p:blipFill>
        <p:spPr>
          <a:xfrm>
            <a:off x="606136" y="2319239"/>
            <a:ext cx="7879993" cy="2266616"/>
          </a:xfrm>
          <a:prstGeom prst="rect">
            <a:avLst/>
          </a:prstGeom>
        </p:spPr>
      </p:pic>
    </p:spTree>
    <p:extLst>
      <p:ext uri="{BB962C8B-B14F-4D97-AF65-F5344CB8AC3E}">
        <p14:creationId xmlns:p14="http://schemas.microsoft.com/office/powerpoint/2010/main" val="173524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495858-EC0E-4FAD-8559-6E4622C7FE3F}"/>
              </a:ext>
            </a:extLst>
          </p:cNvPr>
          <p:cNvSpPr>
            <a:spLocks noGrp="1"/>
          </p:cNvSpPr>
          <p:nvPr>
            <p:ph type="body" sz="quarter" idx="27"/>
          </p:nvPr>
        </p:nvSpPr>
        <p:spPr>
          <a:xfrm>
            <a:off x="463550" y="1231176"/>
            <a:ext cx="8235950" cy="2838596"/>
          </a:xfrm>
        </p:spPr>
        <p:txBody>
          <a:bodyPr>
            <a:normAutofit/>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Stałe są oznaczone </a:t>
            </a:r>
            <a:r>
              <a:rPr kumimoji="0" lang="pl-PL" altLang="pl-PL" sz="2000" b="0" i="0" u="none" strike="noStrike" kern="1200" cap="none" spc="0" normalizeH="0" baseline="0" noProof="0" dirty="0" err="1">
                <a:ln>
                  <a:noFill/>
                </a:ln>
                <a:solidFill>
                  <a:srgbClr val="000000"/>
                </a:solidFill>
                <a:effectLst/>
                <a:uLnTx/>
                <a:uFillTx/>
                <a:latin typeface="Arial"/>
                <a:ea typeface="+mn-ea"/>
                <a:cs typeface="+mn-cs"/>
              </a:rPr>
              <a:t>deklaratorem</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 </a:t>
            </a: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const</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 w deklaracji:</a:t>
            </a:r>
            <a:br>
              <a:rPr kumimoji="0" lang="pl-PL" altLang="pl-PL" sz="2000" b="0" i="0" u="none" strike="noStrike" kern="1200" cap="none" spc="0" normalizeH="0" baseline="0" noProof="0" dirty="0">
                <a:ln>
                  <a:noFill/>
                </a:ln>
                <a:solidFill>
                  <a:srgbClr val="000000"/>
                </a:solidFill>
                <a:effectLst/>
                <a:uLnTx/>
                <a:uFillTx/>
                <a:latin typeface="Arial"/>
                <a:ea typeface="+mn-ea"/>
                <a:cs typeface="+mn-cs"/>
              </a:rPr>
            </a:br>
            <a:r>
              <a:rPr kumimoji="0" lang="pl-PL" altLang="pl-PL"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const</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pl-PL" altLang="pl-PL" sz="2000" b="0" i="1"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TYP zmienna</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 </a:t>
            </a:r>
            <a:r>
              <a:rPr kumimoji="0" lang="pl-PL" altLang="pl-PL" sz="2000" b="0" i="1"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wyrażenie</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Stałą należy zainicjalizować podczas deklaracji.</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Inicjalizacja stałego argumentu w funkcji następuje podczas wywołania funkcji.</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Do stałej nie wolno w programie nic przypisać – jej wartość określamy tylko podczas inicjalizacji.</a:t>
            </a:r>
          </a:p>
          <a:p>
            <a:pPr marL="0" indent="0">
              <a:buNone/>
            </a:pPr>
            <a:endParaRPr lang="pl-PL" sz="2000" dirty="0"/>
          </a:p>
        </p:txBody>
      </p:sp>
      <p:sp>
        <p:nvSpPr>
          <p:cNvPr id="3" name="Tytuł 2">
            <a:extLst>
              <a:ext uri="{FF2B5EF4-FFF2-40B4-BE49-F238E27FC236}">
                <a16:creationId xmlns:a16="http://schemas.microsoft.com/office/drawing/2014/main" id="{963DF0FA-B1C9-401D-A25D-D7F109AF9EEC}"/>
              </a:ext>
            </a:extLst>
          </p:cNvPr>
          <p:cNvSpPr>
            <a:spLocks noGrp="1"/>
          </p:cNvSpPr>
          <p:nvPr>
            <p:ph type="title"/>
          </p:nvPr>
        </p:nvSpPr>
        <p:spPr/>
        <p:txBody>
          <a:bodyPr/>
          <a:lstStyle/>
          <a:p>
            <a:r>
              <a:rPr lang="pl-PL" dirty="0"/>
              <a:t>Stałe, czyli zmienne ustalone </a:t>
            </a:r>
          </a:p>
        </p:txBody>
      </p:sp>
    </p:spTree>
    <p:extLst>
      <p:ext uri="{BB962C8B-B14F-4D97-AF65-F5344CB8AC3E}">
        <p14:creationId xmlns:p14="http://schemas.microsoft.com/office/powerpoint/2010/main" val="2673171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CD55A4F-AF56-4E35-8E57-A1441D394070}"/>
              </a:ext>
            </a:extLst>
          </p:cNvPr>
          <p:cNvSpPr>
            <a:spLocks noGrp="1"/>
          </p:cNvSpPr>
          <p:nvPr>
            <p:ph type="body" sz="quarter" idx="27"/>
          </p:nvPr>
        </p:nvSpPr>
        <p:spPr>
          <a:xfrm>
            <a:off x="450850" y="1283131"/>
            <a:ext cx="8235950" cy="2364078"/>
          </a:xfrm>
        </p:spPr>
        <p:txBody>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Dlaczego stałe są bezpieczniejsze od makrodefinicji?</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można określić zasięg nazwy stałej</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nazwa stałej jest znana kompilatorowi</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stała to komórka pamięci posiadająca swój adres</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łatwiejsza praca z </a:t>
            </a:r>
            <a:r>
              <a:rPr kumimoji="0" lang="pl-PL" altLang="pl-PL" sz="2000" b="0" i="0" u="none" strike="noStrike" kern="1200" cap="none" spc="0" normalizeH="0" baseline="0" noProof="0" dirty="0" err="1">
                <a:ln>
                  <a:noFill/>
                </a:ln>
                <a:solidFill>
                  <a:srgbClr val="000000"/>
                </a:solidFill>
                <a:effectLst/>
                <a:uLnTx/>
                <a:uFillTx/>
                <a:latin typeface="Arial"/>
                <a:ea typeface="+mn-ea"/>
                <a:cs typeface="+mn-cs"/>
              </a:rPr>
              <a:t>debugerem</a:t>
            </a:r>
            <a:endParaRPr kumimoji="0" lang="pl-PL" altLang="pl-PL" sz="2000" b="0" i="0" u="none" strike="noStrike" kern="1200" cap="none" spc="0" normalizeH="0" baseline="0" noProof="0" dirty="0">
              <a:ln>
                <a:noFill/>
              </a:ln>
              <a:solidFill>
                <a:srgbClr val="000000"/>
              </a:solidFill>
              <a:effectLst/>
              <a:uLnTx/>
              <a:uFillTx/>
              <a:latin typeface="Arial"/>
              <a:ea typeface="+mn-ea"/>
              <a:cs typeface="+mn-cs"/>
            </a:endParaRPr>
          </a:p>
          <a:p>
            <a:endParaRPr lang="pl-PL" dirty="0"/>
          </a:p>
        </p:txBody>
      </p:sp>
      <p:sp>
        <p:nvSpPr>
          <p:cNvPr id="3" name="Tytuł 2">
            <a:extLst>
              <a:ext uri="{FF2B5EF4-FFF2-40B4-BE49-F238E27FC236}">
                <a16:creationId xmlns:a16="http://schemas.microsoft.com/office/drawing/2014/main" id="{1FA86DEA-A6CE-4DAC-B33B-469133645328}"/>
              </a:ext>
            </a:extLst>
          </p:cNvPr>
          <p:cNvSpPr>
            <a:spLocks noGrp="1"/>
          </p:cNvSpPr>
          <p:nvPr>
            <p:ph type="title"/>
          </p:nvPr>
        </p:nvSpPr>
        <p:spPr/>
        <p:txBody>
          <a:bodyPr>
            <a:normAutofit/>
          </a:bodyPr>
          <a:lstStyle/>
          <a:p>
            <a:r>
              <a:rPr lang="pl-PL" dirty="0"/>
              <a:t>Stałe w porównaniu z makrodefinicjami</a:t>
            </a:r>
          </a:p>
        </p:txBody>
      </p:sp>
    </p:spTree>
    <p:extLst>
      <p:ext uri="{BB962C8B-B14F-4D97-AF65-F5344CB8AC3E}">
        <p14:creationId xmlns:p14="http://schemas.microsoft.com/office/powerpoint/2010/main" val="1442822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216706-84B5-417B-843E-597F04195AB5}"/>
              </a:ext>
            </a:extLst>
          </p:cNvPr>
          <p:cNvSpPr>
            <a:spLocks noGrp="1"/>
          </p:cNvSpPr>
          <p:nvPr>
            <p:ph type="body" sz="quarter" idx="27"/>
          </p:nvPr>
        </p:nvSpPr>
        <p:spPr>
          <a:xfrm>
            <a:off x="502227" y="1591394"/>
            <a:ext cx="8235950" cy="1796042"/>
          </a:xfrm>
        </p:spPr>
        <p:txBody>
          <a:bodyPr>
            <a:normAutofit/>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b="0" i="0" u="none" strike="noStrike" kern="1200" cap="none" spc="0" normalizeH="0" baseline="0" noProof="0" dirty="0">
                <a:ln>
                  <a:noFill/>
                </a:ln>
                <a:solidFill>
                  <a:srgbClr val="000000"/>
                </a:solidFill>
                <a:effectLst/>
                <a:uLnTx/>
                <a:uFillTx/>
                <a:latin typeface="Arial"/>
                <a:ea typeface="+mn-ea"/>
                <a:cs typeface="+mn-cs"/>
              </a:rPr>
              <a:t>Zmienne ulotne są oznaczone </a:t>
            </a:r>
            <a:r>
              <a:rPr kumimoji="0" lang="pl-PL" altLang="pl-PL" b="0" i="0" u="none" strike="noStrike" kern="1200" cap="none" spc="0" normalizeH="0" baseline="0" noProof="0" dirty="0" err="1">
                <a:ln>
                  <a:noFill/>
                </a:ln>
                <a:solidFill>
                  <a:srgbClr val="000000"/>
                </a:solidFill>
                <a:effectLst/>
                <a:uLnTx/>
                <a:uFillTx/>
                <a:latin typeface="Arial"/>
                <a:ea typeface="+mn-ea"/>
                <a:cs typeface="+mn-cs"/>
              </a:rPr>
              <a:t>deklaratorem</a:t>
            </a:r>
            <a:r>
              <a:rPr kumimoji="0" lang="pl-PL" altLang="pl-PL" b="0" i="0" u="none" strike="noStrike" kern="1200" cap="none" spc="0" normalizeH="0" baseline="0" noProof="0" dirty="0">
                <a:ln>
                  <a:noFill/>
                </a:ln>
                <a:solidFill>
                  <a:srgbClr val="000000"/>
                </a:solidFill>
                <a:effectLst/>
                <a:uLnTx/>
                <a:uFillTx/>
                <a:latin typeface="Arial"/>
                <a:ea typeface="+mn-ea"/>
                <a:cs typeface="+mn-cs"/>
              </a:rPr>
              <a:t> </a:t>
            </a:r>
            <a:r>
              <a:rPr kumimoji="0" lang="pl-PL" altLang="pl-PL"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volatile</a:t>
            </a:r>
            <a:r>
              <a:rPr kumimoji="0" lang="pl-PL" altLang="pl-PL" b="0" i="0" u="none" strike="noStrike" kern="1200" cap="none" spc="0" normalizeH="0" baseline="0" noProof="0" dirty="0">
                <a:ln>
                  <a:noFill/>
                </a:ln>
                <a:solidFill>
                  <a:srgbClr val="000000"/>
                </a:solidFill>
                <a:effectLst/>
                <a:uLnTx/>
                <a:uFillTx/>
                <a:latin typeface="Arial"/>
                <a:ea typeface="+mn-ea"/>
                <a:cs typeface="+mn-cs"/>
              </a:rPr>
              <a:t> w deklaracji:</a:t>
            </a:r>
            <a:br>
              <a:rPr kumimoji="0" lang="pl-PL" altLang="pl-PL" b="0" i="0" u="none" strike="noStrike" kern="1200" cap="none" spc="0" normalizeH="0" baseline="0" noProof="0" dirty="0">
                <a:ln>
                  <a:noFill/>
                </a:ln>
                <a:solidFill>
                  <a:srgbClr val="000000"/>
                </a:solidFill>
                <a:effectLst/>
                <a:uLnTx/>
                <a:uFillTx/>
                <a:latin typeface="Arial"/>
                <a:ea typeface="+mn-ea"/>
                <a:cs typeface="+mn-cs"/>
              </a:rPr>
            </a:br>
            <a:r>
              <a:rPr kumimoji="0" lang="pl-PL" altLang="pl-PL"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volatile</a:t>
            </a: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pl-PL" altLang="pl-PL" b="0" i="1"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TYP zmienna</a:t>
            </a: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b="0" i="0" u="none" strike="noStrike" kern="1200" cap="none" spc="0" normalizeH="0" baseline="0" noProof="0" dirty="0">
                <a:ln>
                  <a:noFill/>
                </a:ln>
                <a:solidFill>
                  <a:srgbClr val="000000"/>
                </a:solidFill>
                <a:effectLst/>
                <a:uLnTx/>
                <a:uFillTx/>
                <a:latin typeface="Arial"/>
                <a:ea typeface="+mn-ea"/>
                <a:cs typeface="+mn-cs"/>
              </a:rPr>
              <a:t>Obiekt ulotny może się zmieniać w sposób wymykający się spod kontroli kompilatora (na przykład w obliczeniach współbieżnych).</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b="0" i="0" u="none" strike="noStrike" kern="1200" cap="none" spc="0" normalizeH="0" baseline="0" noProof="0" dirty="0">
                <a:ln>
                  <a:noFill/>
                </a:ln>
                <a:solidFill>
                  <a:srgbClr val="000000"/>
                </a:solidFill>
                <a:effectLst/>
                <a:uLnTx/>
                <a:uFillTx/>
                <a:latin typeface="Arial"/>
                <a:ea typeface="+mn-ea"/>
                <a:cs typeface="+mn-cs"/>
              </a:rPr>
              <a:t>Kompilator nie optymalizuje kodu ze zmiennymi ulotnymi.</a:t>
            </a:r>
          </a:p>
          <a:p>
            <a:endParaRPr lang="pl-PL" dirty="0"/>
          </a:p>
        </p:txBody>
      </p:sp>
      <p:sp>
        <p:nvSpPr>
          <p:cNvPr id="3" name="Tytuł 2">
            <a:extLst>
              <a:ext uri="{FF2B5EF4-FFF2-40B4-BE49-F238E27FC236}">
                <a16:creationId xmlns:a16="http://schemas.microsoft.com/office/drawing/2014/main" id="{15B14EC1-9561-4A93-820F-48C9E2AE527D}"/>
              </a:ext>
            </a:extLst>
          </p:cNvPr>
          <p:cNvSpPr>
            <a:spLocks noGrp="1"/>
          </p:cNvSpPr>
          <p:nvPr>
            <p:ph type="title"/>
          </p:nvPr>
        </p:nvSpPr>
        <p:spPr/>
        <p:txBody>
          <a:bodyPr/>
          <a:lstStyle/>
          <a:p>
            <a:r>
              <a:rPr lang="pl-PL" dirty="0"/>
              <a:t>Zmienne ulotne</a:t>
            </a:r>
          </a:p>
        </p:txBody>
      </p:sp>
    </p:spTree>
    <p:extLst>
      <p:ext uri="{BB962C8B-B14F-4D97-AF65-F5344CB8AC3E}">
        <p14:creationId xmlns:p14="http://schemas.microsoft.com/office/powerpoint/2010/main" val="405214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805378A-265D-4F21-93EF-42A9AA0F01E1}"/>
              </a:ext>
            </a:extLst>
          </p:cNvPr>
          <p:cNvSpPr>
            <a:spLocks noGrp="1"/>
          </p:cNvSpPr>
          <p:nvPr>
            <p:ph type="body" sz="quarter" idx="27"/>
          </p:nvPr>
        </p:nvSpPr>
        <p:spPr/>
        <p:txBody>
          <a:bodyPr/>
          <a:lstStyle/>
          <a:p>
            <a:r>
              <a:rPr lang="pl-PL" dirty="0"/>
              <a:t>Microsoft Visual Studio </a:t>
            </a:r>
            <a:r>
              <a:rPr lang="pl-PL" dirty="0" err="1"/>
              <a:t>Code</a:t>
            </a:r>
            <a:endParaRPr lang="pl-PL" dirty="0"/>
          </a:p>
          <a:p>
            <a:r>
              <a:rPr lang="pl-PL" dirty="0" err="1"/>
              <a:t>Micosoft</a:t>
            </a:r>
            <a:r>
              <a:rPr lang="pl-PL" dirty="0"/>
              <a:t> Visual Studio 2019</a:t>
            </a:r>
          </a:p>
          <a:p>
            <a:r>
              <a:rPr lang="pl-PL" dirty="0" err="1"/>
              <a:t>Eclipse</a:t>
            </a:r>
            <a:r>
              <a:rPr lang="pl-PL" dirty="0"/>
              <a:t> </a:t>
            </a:r>
            <a:r>
              <a:rPr lang="pl-PL" dirty="0" err="1"/>
              <a:t>Envirinment</a:t>
            </a:r>
            <a:r>
              <a:rPr lang="pl-PL" dirty="0"/>
              <a:t> for C/C++ Developers</a:t>
            </a:r>
          </a:p>
          <a:p>
            <a:r>
              <a:rPr lang="pl-PL" dirty="0" err="1"/>
              <a:t>Code</a:t>
            </a:r>
            <a:r>
              <a:rPr lang="pl-PL" dirty="0"/>
              <a:t>::</a:t>
            </a:r>
            <a:r>
              <a:rPr lang="pl-PL" dirty="0" err="1"/>
              <a:t>Blocks</a:t>
            </a:r>
            <a:endParaRPr lang="pl-PL" dirty="0"/>
          </a:p>
          <a:p>
            <a:r>
              <a:rPr lang="pl-PL" dirty="0" err="1"/>
              <a:t>Borland</a:t>
            </a:r>
            <a:r>
              <a:rPr lang="pl-PL" dirty="0"/>
              <a:t> C++</a:t>
            </a:r>
          </a:p>
          <a:p>
            <a:r>
              <a:rPr lang="pl-PL" dirty="0"/>
              <a:t>Opcje w środowiskach typu Java/</a:t>
            </a:r>
            <a:r>
              <a:rPr lang="pl-PL" dirty="0" err="1"/>
              <a:t>Python</a:t>
            </a:r>
            <a:r>
              <a:rPr lang="pl-PL" dirty="0"/>
              <a:t> – </a:t>
            </a:r>
            <a:r>
              <a:rPr lang="pl-PL" dirty="0" err="1"/>
              <a:t>IntelliJ</a:t>
            </a:r>
            <a:r>
              <a:rPr lang="pl-PL" dirty="0"/>
              <a:t>, </a:t>
            </a:r>
            <a:r>
              <a:rPr lang="pl-PL" dirty="0" err="1"/>
              <a:t>PyCharm</a:t>
            </a:r>
            <a:r>
              <a:rPr lang="pl-PL" dirty="0"/>
              <a:t> itd.</a:t>
            </a:r>
          </a:p>
        </p:txBody>
      </p:sp>
      <p:sp>
        <p:nvSpPr>
          <p:cNvPr id="3" name="Tytuł 2">
            <a:extLst>
              <a:ext uri="{FF2B5EF4-FFF2-40B4-BE49-F238E27FC236}">
                <a16:creationId xmlns:a16="http://schemas.microsoft.com/office/drawing/2014/main" id="{F7B23FD3-7B7F-4D5C-8E7A-E4FFCDE1EBA3}"/>
              </a:ext>
            </a:extLst>
          </p:cNvPr>
          <p:cNvSpPr>
            <a:spLocks noGrp="1"/>
          </p:cNvSpPr>
          <p:nvPr>
            <p:ph type="title"/>
          </p:nvPr>
        </p:nvSpPr>
        <p:spPr/>
        <p:txBody>
          <a:bodyPr/>
          <a:lstStyle/>
          <a:p>
            <a:r>
              <a:rPr lang="pl-PL" dirty="0"/>
              <a:t>Środowiska programistyczne dla języka C++</a:t>
            </a:r>
          </a:p>
        </p:txBody>
      </p:sp>
    </p:spTree>
    <p:extLst>
      <p:ext uri="{BB962C8B-B14F-4D97-AF65-F5344CB8AC3E}">
        <p14:creationId xmlns:p14="http://schemas.microsoft.com/office/powerpoint/2010/main" val="4291591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6EE5341-16D2-48EA-ADA5-2DC9D7FC2E20}"/>
              </a:ext>
            </a:extLst>
          </p:cNvPr>
          <p:cNvSpPr>
            <a:spLocks noGrp="1"/>
          </p:cNvSpPr>
          <p:nvPr>
            <p:ph type="body" sz="quarter" idx="27"/>
          </p:nvPr>
        </p:nvSpPr>
        <p:spPr>
          <a:xfrm>
            <a:off x="457200" y="1137658"/>
            <a:ext cx="8235950" cy="3011778"/>
          </a:xfrm>
        </p:spPr>
        <p:txBody>
          <a:bodyPr>
            <a:normAutofit lnSpcReduction="10000"/>
          </a:bodyPr>
          <a:lstStyle/>
          <a:p>
            <a:r>
              <a:rPr lang="pl-PL" dirty="0"/>
              <a:t>Operatory, które umożliwiają tworzenie typów złożonych:</a:t>
            </a:r>
          </a:p>
          <a:p>
            <a:pPr marL="685800" lvl="1">
              <a:buFont typeface="Wingdings" panose="05000000000000000000" pitchFamily="2" charset="2"/>
              <a:buChar char="q"/>
            </a:pPr>
            <a:r>
              <a:rPr lang="pl-PL" sz="2000" i="1" dirty="0">
                <a:solidFill>
                  <a:srgbClr val="000000"/>
                </a:solidFill>
                <a:latin typeface="Courier New" panose="02070309020205020404" pitchFamily="49" charset="0"/>
              </a:rPr>
              <a:t>[] tablica</a:t>
            </a:r>
          </a:p>
          <a:p>
            <a:pPr marL="685800" lvl="1">
              <a:buFont typeface="Wingdings" panose="05000000000000000000" pitchFamily="2" charset="2"/>
              <a:buChar char="q"/>
            </a:pPr>
            <a:r>
              <a:rPr lang="pl-PL" sz="2000" i="1" dirty="0">
                <a:solidFill>
                  <a:srgbClr val="000000"/>
                </a:solidFill>
                <a:latin typeface="Courier New" panose="02070309020205020404" pitchFamily="49" charset="0"/>
              </a:rPr>
              <a:t>* wskaźnik</a:t>
            </a:r>
          </a:p>
          <a:p>
            <a:pPr marL="685800" lvl="1">
              <a:buFont typeface="Wingdings" panose="05000000000000000000" pitchFamily="2" charset="2"/>
              <a:buChar char="q"/>
            </a:pPr>
            <a:r>
              <a:rPr lang="pl-PL" sz="2000" i="1" dirty="0">
                <a:solidFill>
                  <a:srgbClr val="000000"/>
                </a:solidFill>
                <a:latin typeface="Courier New" panose="02070309020205020404" pitchFamily="49" charset="0"/>
              </a:rPr>
              <a:t>() funkcja</a:t>
            </a:r>
          </a:p>
          <a:p>
            <a:pPr marL="685800" lvl="1">
              <a:buFont typeface="Wingdings" panose="05000000000000000000" pitchFamily="2" charset="2"/>
              <a:buChar char="q"/>
            </a:pPr>
            <a:r>
              <a:rPr lang="pl-PL" sz="2000" i="1" dirty="0">
                <a:solidFill>
                  <a:srgbClr val="000000"/>
                </a:solidFill>
                <a:latin typeface="Courier New" panose="02070309020205020404" pitchFamily="49" charset="0"/>
              </a:rPr>
              <a:t>&amp; referencja</a:t>
            </a:r>
          </a:p>
          <a:p>
            <a:r>
              <a:rPr lang="pl-PL" dirty="0"/>
              <a:t>Referencja odnosi się do istniejącego w pamięci obiektu.</a:t>
            </a:r>
          </a:p>
          <a:p>
            <a:r>
              <a:rPr lang="pl-PL" dirty="0"/>
              <a:t>Referencję trzeba zainicjalizować.</a:t>
            </a:r>
          </a:p>
          <a:p>
            <a:r>
              <a:rPr lang="pl-PL" dirty="0"/>
              <a:t>Referencja nie może zmienić obiektu, z którym została związana w czasie inicjalizacji.</a:t>
            </a:r>
          </a:p>
          <a:p>
            <a:pPr marL="0" indent="0">
              <a:buNone/>
            </a:pPr>
            <a:endParaRPr lang="pl-PL" dirty="0"/>
          </a:p>
        </p:txBody>
      </p:sp>
      <p:sp>
        <p:nvSpPr>
          <p:cNvPr id="3" name="Tytuł 2">
            <a:extLst>
              <a:ext uri="{FF2B5EF4-FFF2-40B4-BE49-F238E27FC236}">
                <a16:creationId xmlns:a16="http://schemas.microsoft.com/office/drawing/2014/main" id="{55D95BFB-7047-4839-922A-863C04830547}"/>
              </a:ext>
            </a:extLst>
          </p:cNvPr>
          <p:cNvSpPr>
            <a:spLocks noGrp="1"/>
          </p:cNvSpPr>
          <p:nvPr>
            <p:ph type="title"/>
          </p:nvPr>
        </p:nvSpPr>
        <p:spPr/>
        <p:txBody>
          <a:bodyPr>
            <a:normAutofit/>
          </a:bodyPr>
          <a:lstStyle/>
          <a:p>
            <a:r>
              <a:rPr lang="pl-PL" dirty="0"/>
              <a:t>Referencje</a:t>
            </a:r>
          </a:p>
        </p:txBody>
      </p:sp>
    </p:spTree>
    <p:extLst>
      <p:ext uri="{BB962C8B-B14F-4D97-AF65-F5344CB8AC3E}">
        <p14:creationId xmlns:p14="http://schemas.microsoft.com/office/powerpoint/2010/main" val="2164189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D8E2786-B659-4BA7-BD2F-65BDCA1DCFBB}"/>
              </a:ext>
            </a:extLst>
          </p:cNvPr>
          <p:cNvSpPr>
            <a:spLocks noGrp="1"/>
          </p:cNvSpPr>
          <p:nvPr>
            <p:ph type="body" sz="quarter" idx="27"/>
          </p:nvPr>
        </p:nvSpPr>
        <p:spPr/>
        <p:txBody>
          <a:bodyPr>
            <a:normAutofit fontScale="92500" lnSpcReduction="20000"/>
          </a:bodyPr>
          <a:lstStyle/>
          <a:p>
            <a:r>
              <a:rPr lang="pl-PL" dirty="0"/>
              <a:t>Definicja referencji:</a:t>
            </a:r>
            <a:br>
              <a:rPr lang="pl-PL" dirty="0"/>
            </a:br>
            <a:r>
              <a:rPr lang="pl-PL" dirty="0"/>
              <a:t>	</a:t>
            </a:r>
            <a:r>
              <a:rPr lang="pl-PL" sz="2200" i="1" dirty="0">
                <a:solidFill>
                  <a:srgbClr val="000000"/>
                </a:solidFill>
                <a:latin typeface="Courier New" panose="02070309020205020404" pitchFamily="49" charset="0"/>
              </a:rPr>
              <a:t>typ &amp;ref = obiekt;</a:t>
            </a:r>
          </a:p>
          <a:p>
            <a:r>
              <a:rPr lang="pl-PL" dirty="0"/>
              <a:t>Przykład referencji:</a:t>
            </a:r>
            <a:br>
              <a:rPr lang="pl-PL" dirty="0"/>
            </a:br>
            <a:r>
              <a:rPr lang="pl-PL" dirty="0"/>
              <a:t>	</a:t>
            </a:r>
            <a:r>
              <a:rPr lang="pl-PL" sz="2200" i="1" dirty="0" err="1">
                <a:solidFill>
                  <a:srgbClr val="000000"/>
                </a:solidFill>
                <a:latin typeface="Courier New" panose="02070309020205020404" pitchFamily="49" charset="0"/>
              </a:rPr>
              <a:t>int</a:t>
            </a:r>
            <a:r>
              <a:rPr lang="pl-PL" sz="2200" i="1" dirty="0">
                <a:solidFill>
                  <a:srgbClr val="000000"/>
                </a:solidFill>
                <a:latin typeface="Courier New" panose="02070309020205020404" pitchFamily="49" charset="0"/>
              </a:rPr>
              <a:t> x = 4;</a:t>
            </a:r>
            <a:br>
              <a:rPr lang="pl-PL" sz="2200" i="1" dirty="0">
                <a:solidFill>
                  <a:srgbClr val="000000"/>
                </a:solidFill>
                <a:latin typeface="Courier New" panose="02070309020205020404" pitchFamily="49" charset="0"/>
              </a:rPr>
            </a:br>
            <a:r>
              <a:rPr lang="pl-PL" sz="2200" i="1" dirty="0">
                <a:solidFill>
                  <a:srgbClr val="000000"/>
                </a:solidFill>
                <a:latin typeface="Courier New" panose="02070309020205020404" pitchFamily="49" charset="0"/>
              </a:rPr>
              <a:t>	</a:t>
            </a:r>
            <a:r>
              <a:rPr lang="pl-PL" sz="2200" i="1" dirty="0" err="1">
                <a:solidFill>
                  <a:srgbClr val="000000"/>
                </a:solidFill>
                <a:latin typeface="Courier New" panose="02070309020205020404" pitchFamily="49" charset="0"/>
              </a:rPr>
              <a:t>int</a:t>
            </a:r>
            <a:r>
              <a:rPr lang="pl-PL" sz="2200" i="1" dirty="0">
                <a:solidFill>
                  <a:srgbClr val="000000"/>
                </a:solidFill>
                <a:latin typeface="Courier New" panose="02070309020205020404" pitchFamily="49" charset="0"/>
              </a:rPr>
              <a:t> &amp;r = x;</a:t>
            </a:r>
          </a:p>
          <a:p>
            <a:r>
              <a:rPr lang="pl-PL" dirty="0"/>
              <a:t>Referencje mają zastosowanie głównie jako argumenty funkcji i jako wartości zwracane przez funkcje.</a:t>
            </a:r>
          </a:p>
          <a:p>
            <a:r>
              <a:rPr lang="pl-PL" dirty="0"/>
              <a:t>Przykład funkcji, która zamienia miejscami wartości zewnętrznych zmiennych:</a:t>
            </a:r>
            <a:br>
              <a:rPr lang="pl-PL" dirty="0"/>
            </a:br>
            <a:r>
              <a:rPr lang="pl-PL" dirty="0"/>
              <a:t>	</a:t>
            </a:r>
            <a:r>
              <a:rPr lang="pl-PL" sz="2200" i="1" dirty="0" err="1">
                <a:solidFill>
                  <a:srgbClr val="000000"/>
                </a:solidFill>
                <a:latin typeface="Courier New" panose="02070309020205020404" pitchFamily="49" charset="0"/>
              </a:rPr>
              <a:t>void</a:t>
            </a:r>
            <a:r>
              <a:rPr lang="pl-PL" sz="2200" i="1" dirty="0">
                <a:solidFill>
                  <a:srgbClr val="000000"/>
                </a:solidFill>
                <a:latin typeface="Courier New" panose="02070309020205020404" pitchFamily="49" charset="0"/>
              </a:rPr>
              <a:t> zamiana (</a:t>
            </a:r>
            <a:r>
              <a:rPr lang="pl-PL" sz="2200" i="1" dirty="0" err="1">
                <a:solidFill>
                  <a:srgbClr val="000000"/>
                </a:solidFill>
                <a:latin typeface="Courier New" panose="02070309020205020404" pitchFamily="49" charset="0"/>
              </a:rPr>
              <a:t>double</a:t>
            </a:r>
            <a:r>
              <a:rPr lang="pl-PL" sz="2200" i="1" dirty="0">
                <a:solidFill>
                  <a:srgbClr val="000000"/>
                </a:solidFill>
                <a:latin typeface="Courier New" panose="02070309020205020404" pitchFamily="49" charset="0"/>
              </a:rPr>
              <a:t> &amp;a, </a:t>
            </a:r>
            <a:r>
              <a:rPr lang="pl-PL" sz="2200" i="1" dirty="0" err="1">
                <a:solidFill>
                  <a:srgbClr val="000000"/>
                </a:solidFill>
                <a:latin typeface="Courier New" panose="02070309020205020404" pitchFamily="49" charset="0"/>
              </a:rPr>
              <a:t>double</a:t>
            </a:r>
            <a:r>
              <a:rPr lang="pl-PL" sz="2200" i="1" dirty="0">
                <a:solidFill>
                  <a:srgbClr val="000000"/>
                </a:solidFill>
                <a:latin typeface="Courier New" panose="02070309020205020404" pitchFamily="49" charset="0"/>
              </a:rPr>
              <a:t> &amp;b)</a:t>
            </a:r>
            <a:br>
              <a:rPr lang="pl-PL" sz="2200" i="1" dirty="0">
                <a:solidFill>
                  <a:srgbClr val="000000"/>
                </a:solidFill>
                <a:latin typeface="Courier New" panose="02070309020205020404" pitchFamily="49" charset="0"/>
              </a:rPr>
            </a:br>
            <a:r>
              <a:rPr lang="pl-PL" sz="2200" i="1" dirty="0">
                <a:solidFill>
                  <a:srgbClr val="000000"/>
                </a:solidFill>
                <a:latin typeface="Courier New" panose="02070309020205020404" pitchFamily="49" charset="0"/>
              </a:rPr>
              <a:t>	{</a:t>
            </a:r>
            <a:br>
              <a:rPr lang="pl-PL" sz="2200" i="1" dirty="0">
                <a:solidFill>
                  <a:srgbClr val="000000"/>
                </a:solidFill>
                <a:latin typeface="Courier New" panose="02070309020205020404" pitchFamily="49" charset="0"/>
              </a:rPr>
            </a:br>
            <a:r>
              <a:rPr lang="pl-PL" sz="2200" i="1" dirty="0">
                <a:solidFill>
                  <a:srgbClr val="000000"/>
                </a:solidFill>
                <a:latin typeface="Courier New" panose="02070309020205020404" pitchFamily="49" charset="0"/>
              </a:rPr>
              <a:t>    	</a:t>
            </a:r>
            <a:r>
              <a:rPr lang="pl-PL" sz="2200" i="1" dirty="0" err="1">
                <a:solidFill>
                  <a:srgbClr val="000000"/>
                </a:solidFill>
                <a:latin typeface="Courier New" panose="02070309020205020404" pitchFamily="49" charset="0"/>
              </a:rPr>
              <a:t>double</a:t>
            </a:r>
            <a:r>
              <a:rPr lang="pl-PL" sz="2200" i="1" dirty="0">
                <a:solidFill>
                  <a:srgbClr val="000000"/>
                </a:solidFill>
                <a:latin typeface="Courier New" panose="02070309020205020404" pitchFamily="49" charset="0"/>
              </a:rPr>
              <a:t> c = a;</a:t>
            </a:r>
            <a:br>
              <a:rPr lang="pl-PL" sz="2200" i="1" dirty="0">
                <a:solidFill>
                  <a:srgbClr val="000000"/>
                </a:solidFill>
                <a:latin typeface="Courier New" panose="02070309020205020404" pitchFamily="49" charset="0"/>
              </a:rPr>
            </a:br>
            <a:r>
              <a:rPr lang="pl-PL" sz="2200" i="1" dirty="0">
                <a:solidFill>
                  <a:srgbClr val="000000"/>
                </a:solidFill>
                <a:latin typeface="Courier New" panose="02070309020205020404" pitchFamily="49" charset="0"/>
              </a:rPr>
              <a:t>    	a = b;</a:t>
            </a:r>
            <a:br>
              <a:rPr lang="pl-PL" sz="2200" i="1" dirty="0">
                <a:solidFill>
                  <a:srgbClr val="000000"/>
                </a:solidFill>
                <a:latin typeface="Courier New" panose="02070309020205020404" pitchFamily="49" charset="0"/>
              </a:rPr>
            </a:br>
            <a:r>
              <a:rPr lang="pl-PL" sz="2200" i="1" dirty="0">
                <a:solidFill>
                  <a:srgbClr val="000000"/>
                </a:solidFill>
                <a:latin typeface="Courier New" panose="02070309020205020404" pitchFamily="49" charset="0"/>
              </a:rPr>
              <a:t>    	b = c;</a:t>
            </a:r>
            <a:br>
              <a:rPr lang="pl-PL" sz="2200" i="1" dirty="0">
                <a:solidFill>
                  <a:srgbClr val="000000"/>
                </a:solidFill>
                <a:latin typeface="Courier New" panose="02070309020205020404" pitchFamily="49" charset="0"/>
              </a:rPr>
            </a:br>
            <a:r>
              <a:rPr lang="pl-PL" sz="2200" i="1" dirty="0">
                <a:solidFill>
                  <a:srgbClr val="000000"/>
                </a:solidFill>
                <a:latin typeface="Courier New" panose="02070309020205020404" pitchFamily="49" charset="0"/>
              </a:rPr>
              <a:t>	}</a:t>
            </a:r>
          </a:p>
          <a:p>
            <a:r>
              <a:rPr lang="pl-PL" dirty="0"/>
              <a:t>Referencje implementuje się jako stały wskaźnik.</a:t>
            </a:r>
          </a:p>
          <a:p>
            <a:endParaRPr lang="pl-PL" dirty="0"/>
          </a:p>
        </p:txBody>
      </p:sp>
      <p:sp>
        <p:nvSpPr>
          <p:cNvPr id="3" name="Tytuł 2">
            <a:extLst>
              <a:ext uri="{FF2B5EF4-FFF2-40B4-BE49-F238E27FC236}">
                <a16:creationId xmlns:a16="http://schemas.microsoft.com/office/drawing/2014/main" id="{BA97984F-953F-4E52-BFD0-0F7E9C040A7A}"/>
              </a:ext>
            </a:extLst>
          </p:cNvPr>
          <p:cNvSpPr>
            <a:spLocks noGrp="1"/>
          </p:cNvSpPr>
          <p:nvPr>
            <p:ph type="title"/>
          </p:nvPr>
        </p:nvSpPr>
        <p:spPr/>
        <p:txBody>
          <a:bodyPr/>
          <a:lstStyle/>
          <a:p>
            <a:r>
              <a:rPr lang="pl-PL" dirty="0"/>
              <a:t>Referencje</a:t>
            </a:r>
          </a:p>
        </p:txBody>
      </p:sp>
    </p:spTree>
    <p:extLst>
      <p:ext uri="{BB962C8B-B14F-4D97-AF65-F5344CB8AC3E}">
        <p14:creationId xmlns:p14="http://schemas.microsoft.com/office/powerpoint/2010/main" val="2768637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BD458FA-7BFC-4ADD-A47D-E1137ECEE7B5}"/>
              </a:ext>
            </a:extLst>
          </p:cNvPr>
          <p:cNvSpPr>
            <a:spLocks noGrp="1"/>
          </p:cNvSpPr>
          <p:nvPr>
            <p:ph type="title"/>
          </p:nvPr>
        </p:nvSpPr>
        <p:spPr/>
        <p:txBody>
          <a:bodyPr/>
          <a:lstStyle/>
          <a:p>
            <a:r>
              <a:rPr lang="pl-PL" dirty="0"/>
              <a:t>Operatory</a:t>
            </a:r>
          </a:p>
        </p:txBody>
      </p:sp>
      <p:pic>
        <p:nvPicPr>
          <p:cNvPr id="5" name="Obraz 4">
            <a:extLst>
              <a:ext uri="{FF2B5EF4-FFF2-40B4-BE49-F238E27FC236}">
                <a16:creationId xmlns:a16="http://schemas.microsoft.com/office/drawing/2014/main" id="{8B60B4B7-E9AA-43DA-8DB2-4360B4F89F13}"/>
              </a:ext>
            </a:extLst>
          </p:cNvPr>
          <p:cNvPicPr>
            <a:picLocks noChangeAspect="1"/>
          </p:cNvPicPr>
          <p:nvPr/>
        </p:nvPicPr>
        <p:blipFill rotWithShape="1">
          <a:blip r:embed="rId2"/>
          <a:srcRect l="24811" t="22992" r="19583" b="15579"/>
          <a:stretch/>
        </p:blipFill>
        <p:spPr>
          <a:xfrm>
            <a:off x="481446" y="1013287"/>
            <a:ext cx="6487390" cy="3844708"/>
          </a:xfrm>
          <a:prstGeom prst="rect">
            <a:avLst/>
          </a:prstGeom>
        </p:spPr>
      </p:pic>
    </p:spTree>
    <p:extLst>
      <p:ext uri="{BB962C8B-B14F-4D97-AF65-F5344CB8AC3E}">
        <p14:creationId xmlns:p14="http://schemas.microsoft.com/office/powerpoint/2010/main" val="3190275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7238879-76A3-4D07-8B76-F5777E8C9C7C}"/>
              </a:ext>
            </a:extLst>
          </p:cNvPr>
          <p:cNvSpPr>
            <a:spLocks noGrp="1"/>
          </p:cNvSpPr>
          <p:nvPr>
            <p:ph type="title"/>
          </p:nvPr>
        </p:nvSpPr>
        <p:spPr/>
        <p:txBody>
          <a:bodyPr/>
          <a:lstStyle/>
          <a:p>
            <a:r>
              <a:rPr lang="pl-PL" dirty="0"/>
              <a:t>Operatory logiczne</a:t>
            </a:r>
          </a:p>
        </p:txBody>
      </p:sp>
      <p:sp>
        <p:nvSpPr>
          <p:cNvPr id="5" name="pole tekstowe 4">
            <a:extLst>
              <a:ext uri="{FF2B5EF4-FFF2-40B4-BE49-F238E27FC236}">
                <a16:creationId xmlns:a16="http://schemas.microsoft.com/office/drawing/2014/main" id="{4BFCE0BB-CD0C-4996-9C32-57D0A9A3E779}"/>
              </a:ext>
            </a:extLst>
          </p:cNvPr>
          <p:cNvSpPr txBox="1"/>
          <p:nvPr/>
        </p:nvSpPr>
        <p:spPr>
          <a:xfrm>
            <a:off x="304799" y="974979"/>
            <a:ext cx="7858991" cy="2862322"/>
          </a:xfrm>
          <a:prstGeom prst="rect">
            <a:avLst/>
          </a:prstGeom>
          <a:noFill/>
        </p:spPr>
        <p:txBody>
          <a:bodyPr wrap="square">
            <a:spAutoFit/>
          </a:bodyPr>
          <a:lstStyle/>
          <a:p>
            <a:r>
              <a:rPr lang="pl-PL" dirty="0"/>
              <a:t>Mają zastosowanie w miejscach, gdzie występują różnego rodzaju warunki - głównie w pętlach i instrukcjach warunkowych. Do operatorów logicznych zaliczamy:</a:t>
            </a:r>
          </a:p>
          <a:p>
            <a:endParaRPr lang="pl-PL" dirty="0"/>
          </a:p>
          <a:p>
            <a:r>
              <a:rPr lang="pl-PL" dirty="0">
                <a:solidFill>
                  <a:schemeClr val="bg2">
                    <a:lumMod val="25000"/>
                  </a:schemeClr>
                </a:solidFill>
              </a:rPr>
              <a:t>    	|| - lub logiczne (klikamy dwa razy </a:t>
            </a:r>
            <a:r>
              <a:rPr lang="pl-PL" dirty="0" err="1">
                <a:solidFill>
                  <a:schemeClr val="bg2">
                    <a:lumMod val="25000"/>
                  </a:schemeClr>
                </a:solidFill>
              </a:rPr>
              <a:t>shift</a:t>
            </a:r>
            <a:r>
              <a:rPr lang="pl-PL" dirty="0">
                <a:solidFill>
                  <a:schemeClr val="bg2">
                    <a:lumMod val="25000"/>
                  </a:schemeClr>
                </a:solidFill>
              </a:rPr>
              <a:t> + </a:t>
            </a:r>
            <a:r>
              <a:rPr lang="pl-PL" dirty="0" err="1">
                <a:solidFill>
                  <a:schemeClr val="bg2">
                    <a:lumMod val="25000"/>
                  </a:schemeClr>
                </a:solidFill>
              </a:rPr>
              <a:t>backslash</a:t>
            </a:r>
            <a:r>
              <a:rPr lang="pl-PL" dirty="0">
                <a:solidFill>
                  <a:schemeClr val="bg2">
                    <a:lumMod val="25000"/>
                  </a:schemeClr>
                </a:solidFill>
              </a:rPr>
              <a:t>)</a:t>
            </a:r>
          </a:p>
          <a:p>
            <a:r>
              <a:rPr lang="pl-PL" dirty="0">
                <a:solidFill>
                  <a:schemeClr val="bg2">
                    <a:lumMod val="25000"/>
                  </a:schemeClr>
                </a:solidFill>
              </a:rPr>
              <a:t>    	&amp;&amp; - i logiczne (klikamy dwa razy </a:t>
            </a:r>
            <a:r>
              <a:rPr lang="pl-PL" dirty="0" err="1">
                <a:solidFill>
                  <a:schemeClr val="bg2">
                    <a:lumMod val="25000"/>
                  </a:schemeClr>
                </a:solidFill>
              </a:rPr>
              <a:t>shift</a:t>
            </a:r>
            <a:r>
              <a:rPr lang="pl-PL" dirty="0">
                <a:solidFill>
                  <a:schemeClr val="bg2">
                    <a:lumMod val="25000"/>
                  </a:schemeClr>
                </a:solidFill>
              </a:rPr>
              <a:t> + 7)</a:t>
            </a:r>
          </a:p>
          <a:p>
            <a:r>
              <a:rPr lang="pl-PL" dirty="0">
                <a:solidFill>
                  <a:schemeClr val="bg2">
                    <a:lumMod val="25000"/>
                  </a:schemeClr>
                </a:solidFill>
              </a:rPr>
              <a:t>    	! - zaprzeczenie (klikamy wykrzyknik)</a:t>
            </a:r>
          </a:p>
          <a:p>
            <a:endParaRPr lang="pl-PL" dirty="0"/>
          </a:p>
          <a:p>
            <a:r>
              <a:rPr lang="pl-PL" dirty="0"/>
              <a:t>Lub logiczne  zwraca prawdę, gdy przynajmniej jeden z warunków jest prawdziwy, w przeciwnym razie zwraca fałsz </a:t>
            </a:r>
          </a:p>
        </p:txBody>
      </p:sp>
    </p:spTree>
    <p:extLst>
      <p:ext uri="{BB962C8B-B14F-4D97-AF65-F5344CB8AC3E}">
        <p14:creationId xmlns:p14="http://schemas.microsoft.com/office/powerpoint/2010/main" val="4118233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BFFA63A-D850-4237-98D2-BC145F670009}"/>
              </a:ext>
            </a:extLst>
          </p:cNvPr>
          <p:cNvSpPr>
            <a:spLocks noGrp="1"/>
          </p:cNvSpPr>
          <p:nvPr>
            <p:ph type="title"/>
          </p:nvPr>
        </p:nvSpPr>
        <p:spPr/>
        <p:txBody>
          <a:bodyPr/>
          <a:lstStyle/>
          <a:p>
            <a:r>
              <a:rPr lang="pl-PL" dirty="0"/>
              <a:t>Operatory logiczne</a:t>
            </a:r>
          </a:p>
        </p:txBody>
      </p:sp>
      <p:pic>
        <p:nvPicPr>
          <p:cNvPr id="5" name="Obraz 4">
            <a:extLst>
              <a:ext uri="{FF2B5EF4-FFF2-40B4-BE49-F238E27FC236}">
                <a16:creationId xmlns:a16="http://schemas.microsoft.com/office/drawing/2014/main" id="{2C84953D-7BD0-4CC5-9E85-996595FBE52A}"/>
              </a:ext>
            </a:extLst>
          </p:cNvPr>
          <p:cNvPicPr>
            <a:picLocks noChangeAspect="1"/>
          </p:cNvPicPr>
          <p:nvPr/>
        </p:nvPicPr>
        <p:blipFill rotWithShape="1">
          <a:blip r:embed="rId2"/>
          <a:srcRect l="24469" t="17837" r="20038" b="28147"/>
          <a:stretch/>
        </p:blipFill>
        <p:spPr>
          <a:xfrm>
            <a:off x="457200" y="1115291"/>
            <a:ext cx="6975764" cy="3642634"/>
          </a:xfrm>
          <a:prstGeom prst="rect">
            <a:avLst/>
          </a:prstGeom>
        </p:spPr>
      </p:pic>
    </p:spTree>
    <p:extLst>
      <p:ext uri="{BB962C8B-B14F-4D97-AF65-F5344CB8AC3E}">
        <p14:creationId xmlns:p14="http://schemas.microsoft.com/office/powerpoint/2010/main" val="2558400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A43E8EF-575E-4C79-8131-8B592736EF1C}"/>
              </a:ext>
            </a:extLst>
          </p:cNvPr>
          <p:cNvSpPr>
            <a:spLocks noGrp="1"/>
          </p:cNvSpPr>
          <p:nvPr>
            <p:ph type="title"/>
          </p:nvPr>
        </p:nvSpPr>
        <p:spPr/>
        <p:txBody>
          <a:bodyPr/>
          <a:lstStyle/>
          <a:p>
            <a:r>
              <a:rPr lang="pl-PL" dirty="0"/>
              <a:t>Operatory relacyjne</a:t>
            </a:r>
          </a:p>
        </p:txBody>
      </p:sp>
      <p:pic>
        <p:nvPicPr>
          <p:cNvPr id="5" name="Obraz 4">
            <a:extLst>
              <a:ext uri="{FF2B5EF4-FFF2-40B4-BE49-F238E27FC236}">
                <a16:creationId xmlns:a16="http://schemas.microsoft.com/office/drawing/2014/main" id="{D06329A6-05BD-4CDF-93F5-3542AC0A7916}"/>
              </a:ext>
            </a:extLst>
          </p:cNvPr>
          <p:cNvPicPr>
            <a:picLocks noChangeAspect="1"/>
          </p:cNvPicPr>
          <p:nvPr/>
        </p:nvPicPr>
        <p:blipFill rotWithShape="1">
          <a:blip r:embed="rId2"/>
          <a:srcRect l="25341" t="32737" r="20758" b="7529"/>
          <a:stretch/>
        </p:blipFill>
        <p:spPr>
          <a:xfrm>
            <a:off x="332509" y="1039091"/>
            <a:ext cx="6823363" cy="4056616"/>
          </a:xfrm>
          <a:prstGeom prst="rect">
            <a:avLst/>
          </a:prstGeom>
        </p:spPr>
      </p:pic>
    </p:spTree>
    <p:extLst>
      <p:ext uri="{BB962C8B-B14F-4D97-AF65-F5344CB8AC3E}">
        <p14:creationId xmlns:p14="http://schemas.microsoft.com/office/powerpoint/2010/main" val="1448423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3D1065A-B00B-4239-8F71-805FE66BEE24}"/>
              </a:ext>
            </a:extLst>
          </p:cNvPr>
          <p:cNvSpPr>
            <a:spLocks noGrp="1"/>
          </p:cNvSpPr>
          <p:nvPr>
            <p:ph type="title"/>
          </p:nvPr>
        </p:nvSpPr>
        <p:spPr/>
        <p:txBody>
          <a:bodyPr/>
          <a:lstStyle/>
          <a:p>
            <a:r>
              <a:rPr lang="pl-PL" dirty="0"/>
              <a:t>Operatory przypisania</a:t>
            </a:r>
          </a:p>
        </p:txBody>
      </p:sp>
      <p:pic>
        <p:nvPicPr>
          <p:cNvPr id="5" name="Obraz 4">
            <a:extLst>
              <a:ext uri="{FF2B5EF4-FFF2-40B4-BE49-F238E27FC236}">
                <a16:creationId xmlns:a16="http://schemas.microsoft.com/office/drawing/2014/main" id="{991F1662-8123-4644-86B2-85C5ECFED365}"/>
              </a:ext>
            </a:extLst>
          </p:cNvPr>
          <p:cNvPicPr>
            <a:picLocks noChangeAspect="1"/>
          </p:cNvPicPr>
          <p:nvPr/>
        </p:nvPicPr>
        <p:blipFill rotWithShape="1">
          <a:blip r:embed="rId2"/>
          <a:srcRect l="25606" t="33372" r="19962" b="3433"/>
          <a:stretch/>
        </p:blipFill>
        <p:spPr>
          <a:xfrm>
            <a:off x="360217" y="962892"/>
            <a:ext cx="6522027" cy="4062082"/>
          </a:xfrm>
          <a:prstGeom prst="rect">
            <a:avLst/>
          </a:prstGeom>
        </p:spPr>
      </p:pic>
    </p:spTree>
    <p:extLst>
      <p:ext uri="{BB962C8B-B14F-4D97-AF65-F5344CB8AC3E}">
        <p14:creationId xmlns:p14="http://schemas.microsoft.com/office/powerpoint/2010/main" val="3580622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119B658-688F-422F-B82D-6185F64251FA}"/>
              </a:ext>
            </a:extLst>
          </p:cNvPr>
          <p:cNvSpPr>
            <a:spLocks noGrp="1"/>
          </p:cNvSpPr>
          <p:nvPr>
            <p:ph type="title"/>
          </p:nvPr>
        </p:nvSpPr>
        <p:spPr/>
        <p:txBody>
          <a:bodyPr/>
          <a:lstStyle/>
          <a:p>
            <a:r>
              <a:rPr lang="pl-PL" dirty="0"/>
              <a:t>Tablice</a:t>
            </a:r>
          </a:p>
        </p:txBody>
      </p:sp>
      <p:sp>
        <p:nvSpPr>
          <p:cNvPr id="5" name="pole tekstowe 4">
            <a:extLst>
              <a:ext uri="{FF2B5EF4-FFF2-40B4-BE49-F238E27FC236}">
                <a16:creationId xmlns:a16="http://schemas.microsoft.com/office/drawing/2014/main" id="{631AD6D6-C719-4673-B758-7C995EDEE516}"/>
              </a:ext>
            </a:extLst>
          </p:cNvPr>
          <p:cNvSpPr txBox="1"/>
          <p:nvPr/>
        </p:nvSpPr>
        <p:spPr>
          <a:xfrm>
            <a:off x="342899" y="907721"/>
            <a:ext cx="8638309" cy="2308324"/>
          </a:xfrm>
          <a:prstGeom prst="rect">
            <a:avLst/>
          </a:prstGeom>
          <a:noFill/>
        </p:spPr>
        <p:txBody>
          <a:bodyPr wrap="square">
            <a:spAutoFit/>
          </a:bodyPr>
          <a:lstStyle/>
          <a:p>
            <a:r>
              <a:rPr lang="pl-PL" b="1" dirty="0"/>
              <a:t>Tablica</a:t>
            </a:r>
            <a:r>
              <a:rPr lang="pl-PL" dirty="0"/>
              <a:t> (ang. </a:t>
            </a:r>
            <a:r>
              <a:rPr lang="pl-PL" dirty="0" err="1"/>
              <a:t>array</a:t>
            </a:r>
            <a:r>
              <a:rPr lang="pl-PL" dirty="0"/>
              <a:t>) jest złożoną strukturą danych, która zbudowana jest z ciągu elementów tego samego typu. W pamięci komputera tablica zajmuje ciągły obszar pamięci, a jej elementy, zwane komórkami, są umieszczone w tym obszarze jeden obok drugiego. Komórki tablicy posiadają numery, które nazywamy indeksami. W języku C++ pierwsza komórka tablicy ma numer 0.</a:t>
            </a:r>
          </a:p>
          <a:p>
            <a:endParaRPr lang="pl-PL" dirty="0"/>
          </a:p>
          <a:p>
            <a:r>
              <a:rPr lang="pl-PL" dirty="0"/>
              <a:t>Tablica, jak każda zmienna, przed pierwszym użyciem musi zostać zdefiniowana. Definicję tworzymy podobnie jak definicję zmiennej:</a:t>
            </a:r>
          </a:p>
        </p:txBody>
      </p:sp>
      <p:sp>
        <p:nvSpPr>
          <p:cNvPr id="7" name="pole tekstowe 6">
            <a:extLst>
              <a:ext uri="{FF2B5EF4-FFF2-40B4-BE49-F238E27FC236}">
                <a16:creationId xmlns:a16="http://schemas.microsoft.com/office/drawing/2014/main" id="{DD5BB55B-70F9-419C-810A-4C50AA0513EF}"/>
              </a:ext>
            </a:extLst>
          </p:cNvPr>
          <p:cNvSpPr txBox="1"/>
          <p:nvPr/>
        </p:nvSpPr>
        <p:spPr>
          <a:xfrm>
            <a:off x="405245" y="3292745"/>
            <a:ext cx="8399318" cy="1754326"/>
          </a:xfrm>
          <a:prstGeom prst="rect">
            <a:avLst/>
          </a:prstGeom>
          <a:noFill/>
        </p:spPr>
        <p:txBody>
          <a:bodyPr wrap="square">
            <a:spAutoFit/>
          </a:bodyPr>
          <a:lstStyle/>
          <a:p>
            <a:r>
              <a:rPr lang="pl-PL" b="1" dirty="0"/>
              <a:t>typ  nazwa[rozmiar];</a:t>
            </a:r>
          </a:p>
          <a:p>
            <a:endParaRPr lang="pl-PL" dirty="0"/>
          </a:p>
          <a:p>
            <a:r>
              <a:rPr lang="pl-PL" b="1" dirty="0"/>
              <a:t>typ</a:t>
            </a:r>
            <a:r>
              <a:rPr lang="pl-PL" dirty="0"/>
              <a:t>  - określa rodzaj informacji przechowywanych przez komórki tablicy.</a:t>
            </a:r>
          </a:p>
          <a:p>
            <a:r>
              <a:rPr lang="pl-PL" b="1" dirty="0"/>
              <a:t>nazwa</a:t>
            </a:r>
            <a:r>
              <a:rPr lang="pl-PL" dirty="0"/>
              <a:t>  - jest nazwą tablicy i umożliwia dostęp do przechowywanych w niej informacji. Nazwę tablicy tworzymy wg tych samych reguł co nazwy zmiennych.</a:t>
            </a:r>
          </a:p>
          <a:p>
            <a:r>
              <a:rPr lang="pl-PL" b="1" dirty="0"/>
              <a:t>rozmiar</a:t>
            </a:r>
            <a:r>
              <a:rPr lang="pl-PL" dirty="0"/>
              <a:t>  - określa liczbę komórek, które zawiera tablica.</a:t>
            </a:r>
          </a:p>
        </p:txBody>
      </p:sp>
    </p:spTree>
    <p:extLst>
      <p:ext uri="{BB962C8B-B14F-4D97-AF65-F5344CB8AC3E}">
        <p14:creationId xmlns:p14="http://schemas.microsoft.com/office/powerpoint/2010/main" val="996785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0E397A0-7863-470C-9DCA-ACD7FABDD632}"/>
              </a:ext>
            </a:extLst>
          </p:cNvPr>
          <p:cNvSpPr>
            <a:spLocks noGrp="1"/>
          </p:cNvSpPr>
          <p:nvPr>
            <p:ph type="title"/>
          </p:nvPr>
        </p:nvSpPr>
        <p:spPr/>
        <p:txBody>
          <a:bodyPr/>
          <a:lstStyle/>
          <a:p>
            <a:r>
              <a:rPr lang="pl-PL" dirty="0"/>
              <a:t>Tablice - przykład</a:t>
            </a:r>
          </a:p>
        </p:txBody>
      </p:sp>
      <p:sp>
        <p:nvSpPr>
          <p:cNvPr id="5" name="pole tekstowe 4">
            <a:extLst>
              <a:ext uri="{FF2B5EF4-FFF2-40B4-BE49-F238E27FC236}">
                <a16:creationId xmlns:a16="http://schemas.microsoft.com/office/drawing/2014/main" id="{E9C948CF-3A1D-44D0-9FE9-4E7AEFF3FD74}"/>
              </a:ext>
            </a:extLst>
          </p:cNvPr>
          <p:cNvSpPr txBox="1"/>
          <p:nvPr/>
        </p:nvSpPr>
        <p:spPr>
          <a:xfrm>
            <a:off x="382732" y="998764"/>
            <a:ext cx="8378536" cy="3416320"/>
          </a:xfrm>
          <a:prstGeom prst="rect">
            <a:avLst/>
          </a:prstGeom>
          <a:noFill/>
        </p:spPr>
        <p:txBody>
          <a:bodyPr wrap="square">
            <a:spAutoFit/>
          </a:bodyPr>
          <a:lstStyle/>
          <a:p>
            <a:r>
              <a:rPr lang="pl-PL" b="1" dirty="0" err="1"/>
              <a:t>int</a:t>
            </a:r>
            <a:r>
              <a:rPr lang="pl-PL" b="1" dirty="0"/>
              <a:t> a[5];</a:t>
            </a:r>
          </a:p>
          <a:p>
            <a:r>
              <a:rPr lang="pl-PL" dirty="0"/>
              <a:t> </a:t>
            </a:r>
          </a:p>
          <a:p>
            <a:endParaRPr lang="pl-PL" dirty="0"/>
          </a:p>
          <a:p>
            <a:r>
              <a:rPr lang="pl-PL" dirty="0"/>
              <a:t>Powyższe polecenie tworzy tablicę a[] zawierającą 5 komórek typu </a:t>
            </a:r>
            <a:r>
              <a:rPr lang="pl-PL" dirty="0" err="1"/>
              <a:t>int</a:t>
            </a:r>
            <a:r>
              <a:rPr lang="pl-PL" dirty="0"/>
              <a:t> - tzn. każda komórka tej tablicy może przechowywać daną całkowitą ze znakiem, 32 - bitową. Tablica zawiera następujące komórki:</a:t>
            </a:r>
          </a:p>
          <a:p>
            <a:endParaRPr lang="pl-PL" dirty="0"/>
          </a:p>
          <a:p>
            <a:r>
              <a:rPr lang="pl-PL" b="1" dirty="0"/>
              <a:t>a[0]  - pierwsza komórka tablicy</a:t>
            </a:r>
          </a:p>
          <a:p>
            <a:r>
              <a:rPr lang="pl-PL" b="1" dirty="0"/>
              <a:t>a[1] - druga komórka tablicy</a:t>
            </a:r>
          </a:p>
          <a:p>
            <a:r>
              <a:rPr lang="pl-PL" b="1" dirty="0"/>
              <a:t>a[2] - trzecia komórka</a:t>
            </a:r>
          </a:p>
          <a:p>
            <a:r>
              <a:rPr lang="pl-PL" b="1" dirty="0"/>
              <a:t>a[3]</a:t>
            </a:r>
          </a:p>
          <a:p>
            <a:r>
              <a:rPr lang="pl-PL" b="1" dirty="0"/>
              <a:t>a[4] - ostatnia komórka tablicy.</a:t>
            </a:r>
          </a:p>
        </p:txBody>
      </p:sp>
    </p:spTree>
    <p:extLst>
      <p:ext uri="{BB962C8B-B14F-4D97-AF65-F5344CB8AC3E}">
        <p14:creationId xmlns:p14="http://schemas.microsoft.com/office/powerpoint/2010/main" val="2664492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2BF3B97-F908-4AF3-82B3-7819F812D464}"/>
              </a:ext>
            </a:extLst>
          </p:cNvPr>
          <p:cNvSpPr>
            <a:spLocks noGrp="1"/>
          </p:cNvSpPr>
          <p:nvPr>
            <p:ph type="body" sz="quarter" idx="27"/>
          </p:nvPr>
        </p:nvSpPr>
        <p:spPr>
          <a:xfrm>
            <a:off x="491837" y="1584467"/>
            <a:ext cx="8235950" cy="2568433"/>
          </a:xfrm>
        </p:spPr>
        <p:txBody>
          <a:bodyPr>
            <a:normAutofit/>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C-string to napis umieszczony w tablicy typu </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char[]</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 zakończony znakiem o kodzie 0 </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'\0'</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a:t>
            </a:r>
            <a:endPar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String to napis typu </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string</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 przechowywany w obiekcie.</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Stringi są zadeklarowane w pliku nagłówkowym </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&lt;string&gt;</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Stringi można ze sobą konkatenować za pomocą operatorów </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 i </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W przypadku stringów nie trzeba się martwić o miejsce na napis – zostanie ono automatycznie zaalokowane.</a:t>
            </a:r>
          </a:p>
          <a:p>
            <a:pPr marL="0" indent="0">
              <a:buNone/>
            </a:pPr>
            <a:endParaRPr lang="pl-PL" sz="1600" dirty="0"/>
          </a:p>
        </p:txBody>
      </p:sp>
      <p:sp>
        <p:nvSpPr>
          <p:cNvPr id="3" name="Tytuł 2">
            <a:extLst>
              <a:ext uri="{FF2B5EF4-FFF2-40B4-BE49-F238E27FC236}">
                <a16:creationId xmlns:a16="http://schemas.microsoft.com/office/drawing/2014/main" id="{A2B5A460-6BD3-405E-93A9-5D122478F275}"/>
              </a:ext>
            </a:extLst>
          </p:cNvPr>
          <p:cNvSpPr>
            <a:spLocks noGrp="1"/>
          </p:cNvSpPr>
          <p:nvPr>
            <p:ph type="title"/>
          </p:nvPr>
        </p:nvSpPr>
        <p:spPr/>
        <p:txBody>
          <a:bodyPr/>
          <a:lstStyle/>
          <a:p>
            <a:r>
              <a:rPr lang="pl-PL" dirty="0"/>
              <a:t>Napisy</a:t>
            </a:r>
          </a:p>
        </p:txBody>
      </p:sp>
    </p:spTree>
    <p:extLst>
      <p:ext uri="{BB962C8B-B14F-4D97-AF65-F5344CB8AC3E}">
        <p14:creationId xmlns:p14="http://schemas.microsoft.com/office/powerpoint/2010/main" val="1382946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06DF477-E4FA-44D7-A7D8-B227B12A7463}"/>
              </a:ext>
            </a:extLst>
          </p:cNvPr>
          <p:cNvSpPr>
            <a:spLocks noGrp="1"/>
          </p:cNvSpPr>
          <p:nvPr>
            <p:ph type="title"/>
          </p:nvPr>
        </p:nvSpPr>
        <p:spPr/>
        <p:txBody>
          <a:bodyPr/>
          <a:lstStyle/>
          <a:p>
            <a:r>
              <a:rPr lang="pl-PL" dirty="0"/>
              <a:t>Środowisko – Microsoft Visual Studio 2019</a:t>
            </a:r>
          </a:p>
        </p:txBody>
      </p:sp>
      <p:pic>
        <p:nvPicPr>
          <p:cNvPr id="5" name="Obraz 4">
            <a:extLst>
              <a:ext uri="{FF2B5EF4-FFF2-40B4-BE49-F238E27FC236}">
                <a16:creationId xmlns:a16="http://schemas.microsoft.com/office/drawing/2014/main" id="{735149F5-B7B0-45AE-9D79-6D34EE0BC800}"/>
              </a:ext>
            </a:extLst>
          </p:cNvPr>
          <p:cNvPicPr>
            <a:picLocks noChangeAspect="1"/>
          </p:cNvPicPr>
          <p:nvPr/>
        </p:nvPicPr>
        <p:blipFill>
          <a:blip r:embed="rId2"/>
          <a:stretch>
            <a:fillRect/>
          </a:stretch>
        </p:blipFill>
        <p:spPr>
          <a:xfrm>
            <a:off x="328638" y="1004455"/>
            <a:ext cx="3379857" cy="22444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Obraz 6">
            <a:extLst>
              <a:ext uri="{FF2B5EF4-FFF2-40B4-BE49-F238E27FC236}">
                <a16:creationId xmlns:a16="http://schemas.microsoft.com/office/drawing/2014/main" id="{81873760-D718-4A26-AC26-E93B4D89EA6C}"/>
              </a:ext>
            </a:extLst>
          </p:cNvPr>
          <p:cNvPicPr>
            <a:picLocks noChangeAspect="1"/>
          </p:cNvPicPr>
          <p:nvPr/>
        </p:nvPicPr>
        <p:blipFill>
          <a:blip r:embed="rId3"/>
          <a:stretch>
            <a:fillRect/>
          </a:stretch>
        </p:blipFill>
        <p:spPr>
          <a:xfrm>
            <a:off x="3681846" y="1985994"/>
            <a:ext cx="4880264" cy="2638393"/>
          </a:xfrm>
          <a:prstGeom prst="rect">
            <a:avLst/>
          </a:prstGeom>
        </p:spPr>
      </p:pic>
      <p:sp>
        <p:nvSpPr>
          <p:cNvPr id="8" name="pole tekstowe 7">
            <a:extLst>
              <a:ext uri="{FF2B5EF4-FFF2-40B4-BE49-F238E27FC236}">
                <a16:creationId xmlns:a16="http://schemas.microsoft.com/office/drawing/2014/main" id="{2E3ED87E-840B-440B-BA99-FB4D17BD49A9}"/>
              </a:ext>
            </a:extLst>
          </p:cNvPr>
          <p:cNvSpPr txBox="1"/>
          <p:nvPr/>
        </p:nvSpPr>
        <p:spPr>
          <a:xfrm>
            <a:off x="4312227" y="1049482"/>
            <a:ext cx="3997037" cy="800100"/>
          </a:xfrm>
          <a:prstGeom prst="rect">
            <a:avLst/>
          </a:prstGeom>
        </p:spPr>
        <p:txBody>
          <a:bodyPr vert="horz" wrap="square" lIns="91440" tIns="45720" rIns="91440" bIns="45720" rtlCol="0">
            <a:normAutofit fontScale="92500" lnSpcReduction="10000"/>
          </a:bodyPr>
          <a:lstStyle/>
          <a:p>
            <a:r>
              <a:rPr lang="pl-PL" dirty="0"/>
              <a:t>Architektura środowiska</a:t>
            </a:r>
          </a:p>
          <a:p>
            <a:r>
              <a:rPr lang="pl-PL" dirty="0"/>
              <a:t>Projekty</a:t>
            </a:r>
          </a:p>
          <a:p>
            <a:r>
              <a:rPr lang="pl-PL" dirty="0"/>
              <a:t>Konfiguracja</a:t>
            </a:r>
          </a:p>
        </p:txBody>
      </p:sp>
      <p:sp>
        <p:nvSpPr>
          <p:cNvPr id="9" name="pole tekstowe 8">
            <a:extLst>
              <a:ext uri="{FF2B5EF4-FFF2-40B4-BE49-F238E27FC236}">
                <a16:creationId xmlns:a16="http://schemas.microsoft.com/office/drawing/2014/main" id="{580BDA92-F1CB-43D1-9890-FF2A8693EECA}"/>
              </a:ext>
            </a:extLst>
          </p:cNvPr>
          <p:cNvSpPr txBox="1"/>
          <p:nvPr/>
        </p:nvSpPr>
        <p:spPr>
          <a:xfrm>
            <a:off x="374072" y="3764973"/>
            <a:ext cx="3997037" cy="800100"/>
          </a:xfrm>
          <a:prstGeom prst="rect">
            <a:avLst/>
          </a:prstGeom>
        </p:spPr>
        <p:txBody>
          <a:bodyPr vert="horz" wrap="square" lIns="91440" tIns="45720" rIns="91440" bIns="45720" rtlCol="0">
            <a:normAutofit fontScale="92500" lnSpcReduction="10000"/>
          </a:bodyPr>
          <a:lstStyle/>
          <a:p>
            <a:r>
              <a:rPr lang="pl-PL" dirty="0"/>
              <a:t>Eksplorator projektu</a:t>
            </a:r>
          </a:p>
          <a:p>
            <a:r>
              <a:rPr lang="pl-PL" dirty="0"/>
              <a:t>Operacje wejścia - wyjścia</a:t>
            </a:r>
          </a:p>
          <a:p>
            <a:r>
              <a:rPr lang="pl-PL" dirty="0"/>
              <a:t>Publikacja projektów</a:t>
            </a:r>
          </a:p>
        </p:txBody>
      </p:sp>
    </p:spTree>
    <p:extLst>
      <p:ext uri="{BB962C8B-B14F-4D97-AF65-F5344CB8AC3E}">
        <p14:creationId xmlns:p14="http://schemas.microsoft.com/office/powerpoint/2010/main" val="911978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97C2A16-5E54-4C7C-B6CA-F421966E22B7}"/>
              </a:ext>
            </a:extLst>
          </p:cNvPr>
          <p:cNvSpPr>
            <a:spLocks noGrp="1"/>
          </p:cNvSpPr>
          <p:nvPr>
            <p:ph type="body" sz="quarter" idx="27"/>
          </p:nvPr>
        </p:nvSpPr>
        <p:spPr>
          <a:xfrm>
            <a:off x="457200" y="1217322"/>
            <a:ext cx="8235950" cy="3330433"/>
          </a:xfrm>
        </p:spPr>
        <p:txBody>
          <a:bodyPr>
            <a:normAutofit/>
          </a:bodyPr>
          <a:lstStyle/>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Typ </a:t>
            </a: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void</a:t>
            </a: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 informuje nas o braku typu.</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Typ </a:t>
            </a: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void</a:t>
            </a: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 jest typem fundamentalnym, jednak nie wolno zadeklarować zmiennej typu </a:t>
            </a: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void</a:t>
            </a: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Słowo </a:t>
            </a: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void</a:t>
            </a: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 może wystąpić jako typ prosty w deklaracji typu złożonego:</a:t>
            </a:r>
          </a:p>
          <a:p>
            <a:pPr marL="692150" marR="0" lvl="1" indent="-347663" algn="l" defTabSz="914400" rtl="0" eaLnBrk="1" fontAlgn="base" latinLnBrk="0" hangingPunct="1">
              <a:lnSpc>
                <a:spcPct val="9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void</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ptr</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br>
              <a:rPr kumimoji="0" lang="pl-PL" altLang="pl-PL" sz="2000" b="0" i="0" u="none" strike="noStrike" kern="1200" cap="none" spc="0" normalizeH="0" baseline="0" noProof="0" dirty="0">
                <a:ln>
                  <a:noFill/>
                </a:ln>
                <a:solidFill>
                  <a:srgbClr val="000000"/>
                </a:solidFill>
                <a:effectLst/>
                <a:uLnTx/>
                <a:uFillTx/>
                <a:latin typeface="Arial"/>
                <a:ea typeface="+mn-ea"/>
                <a:cs typeface="+mn-cs"/>
              </a:rPr>
            </a:b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oznacza wskaźnik do pamięci na obiekt nieznanego typu;</a:t>
            </a:r>
          </a:p>
          <a:p>
            <a:pPr marL="692150" marR="0" lvl="1" indent="-347663" algn="l" defTabSz="914400" rtl="0" eaLnBrk="1" fontAlgn="base" latinLnBrk="0" hangingPunct="1">
              <a:lnSpc>
                <a:spcPct val="9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void</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fun</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br>
              <a:rPr kumimoji="0" lang="pl-PL" altLang="pl-PL" sz="2000" b="0" i="0" u="none" strike="noStrike" kern="1200" cap="none" spc="0" normalizeH="0" baseline="0" noProof="0" dirty="0">
                <a:ln>
                  <a:noFill/>
                </a:ln>
                <a:solidFill>
                  <a:srgbClr val="000000"/>
                </a:solidFill>
                <a:effectLst/>
                <a:uLnTx/>
                <a:uFillTx/>
                <a:latin typeface="Arial"/>
                <a:ea typeface="+mn-ea"/>
                <a:cs typeface="+mn-cs"/>
              </a:rPr>
            </a:b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oznacza, że funkcja nie będzie zwracała żadnego wyniku.</a:t>
            </a:r>
          </a:p>
          <a:p>
            <a:pPr marL="0" indent="0">
              <a:buNone/>
            </a:pPr>
            <a:endParaRPr lang="pl-PL" sz="1600" dirty="0"/>
          </a:p>
        </p:txBody>
      </p:sp>
      <p:sp>
        <p:nvSpPr>
          <p:cNvPr id="3" name="Tytuł 2">
            <a:extLst>
              <a:ext uri="{FF2B5EF4-FFF2-40B4-BE49-F238E27FC236}">
                <a16:creationId xmlns:a16="http://schemas.microsoft.com/office/drawing/2014/main" id="{A5091967-715B-49CF-A23F-38D0ABA49BAD}"/>
              </a:ext>
            </a:extLst>
          </p:cNvPr>
          <p:cNvSpPr>
            <a:spLocks noGrp="1"/>
          </p:cNvSpPr>
          <p:nvPr>
            <p:ph type="title"/>
          </p:nvPr>
        </p:nvSpPr>
        <p:spPr/>
        <p:txBody>
          <a:bodyPr/>
          <a:lstStyle/>
          <a:p>
            <a:r>
              <a:rPr lang="pl-PL" dirty="0"/>
              <a:t>Typ </a:t>
            </a:r>
            <a:r>
              <a:rPr lang="pl-PL" dirty="0" err="1"/>
              <a:t>void</a:t>
            </a:r>
            <a:endParaRPr lang="pl-PL" dirty="0"/>
          </a:p>
        </p:txBody>
      </p:sp>
    </p:spTree>
    <p:extLst>
      <p:ext uri="{BB962C8B-B14F-4D97-AF65-F5344CB8AC3E}">
        <p14:creationId xmlns:p14="http://schemas.microsoft.com/office/powerpoint/2010/main" val="493648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A8888B4-85D4-430E-ADDE-C8A3C3726B73}"/>
              </a:ext>
            </a:extLst>
          </p:cNvPr>
          <p:cNvSpPr>
            <a:spLocks noGrp="1"/>
          </p:cNvSpPr>
          <p:nvPr>
            <p:ph type="body" sz="quarter" idx="27"/>
          </p:nvPr>
        </p:nvSpPr>
        <p:spPr>
          <a:xfrm>
            <a:off x="488372" y="1154977"/>
            <a:ext cx="8235950" cy="3250769"/>
          </a:xfrm>
        </p:spPr>
        <p:txBody>
          <a:bodyPr>
            <a:normAutofit/>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Stos to pamięć zarządzana przez program.</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Zmienne lokalne tworzone w instrukcji blokowej są automatycznie usuwane przy wychodzeniu z bloku.</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Sterta to pamięć, którą zarządza programista.</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Programista przydziela obszar pamięci dla zmiennej operatorem </a:t>
            </a: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new</a:t>
            </a: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 ale musi pamiętać o zwolnieniu tej pamięci operatorem </a:t>
            </a: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delete</a:t>
            </a: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a:t>
            </a:r>
          </a:p>
          <a:p>
            <a:endParaRPr lang="pl-PL" sz="1400" dirty="0"/>
          </a:p>
        </p:txBody>
      </p:sp>
      <p:sp>
        <p:nvSpPr>
          <p:cNvPr id="3" name="Tytuł 2">
            <a:extLst>
              <a:ext uri="{FF2B5EF4-FFF2-40B4-BE49-F238E27FC236}">
                <a16:creationId xmlns:a16="http://schemas.microsoft.com/office/drawing/2014/main" id="{B3693778-266A-448B-B4B1-AFC27BF0A805}"/>
              </a:ext>
            </a:extLst>
          </p:cNvPr>
          <p:cNvSpPr>
            <a:spLocks noGrp="1"/>
          </p:cNvSpPr>
          <p:nvPr>
            <p:ph type="title"/>
          </p:nvPr>
        </p:nvSpPr>
        <p:spPr/>
        <p:txBody>
          <a:bodyPr/>
          <a:lstStyle/>
          <a:p>
            <a:r>
              <a:rPr lang="pl-PL" dirty="0"/>
              <a:t>Stos i sterta</a:t>
            </a:r>
          </a:p>
        </p:txBody>
      </p:sp>
    </p:spTree>
    <p:extLst>
      <p:ext uri="{BB962C8B-B14F-4D97-AF65-F5344CB8AC3E}">
        <p14:creationId xmlns:p14="http://schemas.microsoft.com/office/powerpoint/2010/main" val="2614271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AF74C17-BF8E-4C3E-9537-FAF09AD559C9}"/>
              </a:ext>
            </a:extLst>
          </p:cNvPr>
          <p:cNvSpPr>
            <a:spLocks noGrp="1"/>
          </p:cNvSpPr>
          <p:nvPr>
            <p:ph type="body" sz="quarter" idx="27"/>
          </p:nvPr>
        </p:nvSpPr>
        <p:spPr/>
        <p:txBody>
          <a:bodyPr>
            <a:normAutofit fontScale="92500" lnSpcReduction="10000"/>
          </a:body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Char char="l"/>
              <a:tabLst/>
              <a:defRPr/>
            </a:pPr>
            <a:r>
              <a:rPr kumimoji="0" lang="pl-PL" altLang="pl-PL" sz="2100" b="0" i="0" u="none" strike="noStrike" kern="1200" cap="none" spc="0" normalizeH="0" baseline="0" noProof="0" dirty="0">
                <a:ln>
                  <a:noFill/>
                </a:ln>
                <a:solidFill>
                  <a:srgbClr val="000000"/>
                </a:solidFill>
                <a:effectLst/>
                <a:uLnTx/>
                <a:uFillTx/>
                <a:latin typeface="Arial"/>
                <a:ea typeface="+mn-ea"/>
                <a:cs typeface="+mn-cs"/>
              </a:rPr>
              <a:t>W bibliotece standardowej są zdefiniowane cztery obiekty związane ze standardowym wejściem i wyjściem:</a:t>
            </a:r>
          </a:p>
          <a:p>
            <a:pPr marL="692150" marR="0" lvl="1" indent="-347663" algn="l" defTabSz="914400" rtl="0" eaLnBrk="1" fontAlgn="base" latinLnBrk="0" hangingPunct="1">
              <a:lnSpc>
                <a:spcPct val="8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cin</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 standardowe wejście,</a:t>
            </a:r>
          </a:p>
          <a:p>
            <a:pPr marL="692150" marR="0" lvl="1" indent="-347663" algn="l" defTabSz="914400" rtl="0" eaLnBrk="1" fontAlgn="base" latinLnBrk="0" hangingPunct="1">
              <a:lnSpc>
                <a:spcPct val="8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cout</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 standardowe wyjście,</a:t>
            </a:r>
          </a:p>
          <a:p>
            <a:pPr marL="692150" marR="0" lvl="1" indent="-347663" algn="l" defTabSz="914400" rtl="0" eaLnBrk="1" fontAlgn="base" latinLnBrk="0" hangingPunct="1">
              <a:lnSpc>
                <a:spcPct val="8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clog</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 standardowe wyjście dla błędów,</a:t>
            </a:r>
          </a:p>
          <a:p>
            <a:pPr marL="692150" marR="0" lvl="1" indent="-347663" algn="l" defTabSz="914400" rtl="0" eaLnBrk="1" fontAlgn="base" latinLnBrk="0" hangingPunct="1">
              <a:lnSpc>
                <a:spcPct val="80000"/>
              </a:lnSpc>
              <a:spcBef>
                <a:spcPct val="20000"/>
              </a:spcBef>
              <a:spcAft>
                <a:spcPct val="0"/>
              </a:spcAft>
              <a:buClr>
                <a:srgbClr val="669999"/>
              </a:buClr>
              <a:buSzPct val="70000"/>
              <a:buFont typeface="Wingdings" panose="05000000000000000000" pitchFamily="2" charset="2"/>
              <a:buChar char="l"/>
              <a:tabLst/>
              <a:defRPr/>
            </a:pP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cerr</a:t>
            </a: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 niebuforowane standardowe wyjście dla błędów.</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Char char="l"/>
              <a:tabLst/>
              <a:defRPr/>
            </a:pPr>
            <a:r>
              <a:rPr kumimoji="0" lang="pl-PL" altLang="pl-PL" sz="2100" b="0" i="0" u="none" strike="noStrike" kern="1200" cap="none" spc="0" normalizeH="0" baseline="0" noProof="0" dirty="0">
                <a:ln>
                  <a:noFill/>
                </a:ln>
                <a:solidFill>
                  <a:srgbClr val="000000"/>
                </a:solidFill>
                <a:effectLst/>
                <a:uLnTx/>
                <a:uFillTx/>
                <a:latin typeface="Arial"/>
                <a:ea typeface="+mn-ea"/>
                <a:cs typeface="+mn-cs"/>
              </a:rPr>
              <a:t>Do czytania ze strumienia wejściowego został zdefiniowany operator </a:t>
            </a:r>
            <a: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&gt;&gt;</a:t>
            </a:r>
            <a:r>
              <a:rPr kumimoji="0" lang="pl-PL" altLang="pl-PL" sz="2100" b="0" i="0" u="none" strike="noStrike" kern="1200" cap="none" spc="0" normalizeH="0" baseline="0" noProof="0" dirty="0">
                <a:ln>
                  <a:noFill/>
                </a:ln>
                <a:solidFill>
                  <a:srgbClr val="000000"/>
                </a:solidFill>
                <a:effectLst/>
                <a:uLnTx/>
                <a:uFillTx/>
                <a:latin typeface="Arial"/>
                <a:ea typeface="+mn-ea"/>
                <a:cs typeface="+mn-cs"/>
              </a:rPr>
              <a:t>:</a:t>
            </a:r>
            <a:br>
              <a:rPr kumimoji="0" lang="pl-PL" altLang="pl-PL" sz="2100" b="0" i="0" u="none" strike="noStrike" kern="1200" cap="none" spc="0" normalizeH="0" baseline="0" noProof="0" dirty="0">
                <a:ln>
                  <a:noFill/>
                </a:ln>
                <a:solidFill>
                  <a:srgbClr val="000000"/>
                </a:solidFill>
                <a:effectLst/>
                <a:uLnTx/>
                <a:uFillTx/>
                <a:latin typeface="Arial"/>
                <a:ea typeface="+mn-ea"/>
                <a:cs typeface="+mn-cs"/>
              </a:rPr>
            </a:br>
            <a:r>
              <a:rPr kumimoji="0" lang="pl-PL" altLang="pl-PL" sz="21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cin</a:t>
            </a:r>
            <a: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&gt;&gt; zmienna;</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Char char="l"/>
              <a:tabLst/>
              <a:defRPr/>
            </a:pPr>
            <a:r>
              <a:rPr kumimoji="0" lang="pl-PL" altLang="pl-PL" sz="2100" b="0" i="0" u="none" strike="noStrike" kern="1200" cap="none" spc="0" normalizeH="0" baseline="0" noProof="0" dirty="0">
                <a:ln>
                  <a:noFill/>
                </a:ln>
                <a:solidFill>
                  <a:srgbClr val="000000"/>
                </a:solidFill>
                <a:effectLst/>
                <a:uLnTx/>
                <a:uFillTx/>
                <a:latin typeface="Arial"/>
                <a:ea typeface="+mn-ea"/>
                <a:cs typeface="+mn-cs"/>
              </a:rPr>
              <a:t>Do pisania do strumieni wyjściowych został zdefiniowany operator </a:t>
            </a:r>
            <a: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&lt;&lt;</a:t>
            </a:r>
            <a:r>
              <a:rPr kumimoji="0" lang="pl-PL" altLang="pl-PL" sz="2100" b="0" i="0" u="none" strike="noStrike" kern="1200" cap="none" spc="0" normalizeH="0" baseline="0" noProof="0" dirty="0">
                <a:ln>
                  <a:noFill/>
                </a:ln>
                <a:solidFill>
                  <a:srgbClr val="000000"/>
                </a:solidFill>
                <a:effectLst/>
                <a:uLnTx/>
                <a:uFillTx/>
                <a:latin typeface="Arial"/>
                <a:ea typeface="+mn-ea"/>
                <a:cs typeface="+mn-cs"/>
              </a:rPr>
              <a:t>:</a:t>
            </a:r>
            <a:br>
              <a:rPr kumimoji="0" lang="pl-PL" altLang="pl-PL" sz="2100" b="0" i="0" u="none" strike="noStrike" kern="1200" cap="none" spc="0" normalizeH="0" baseline="0" noProof="0" dirty="0">
                <a:ln>
                  <a:noFill/>
                </a:ln>
                <a:solidFill>
                  <a:srgbClr val="000000"/>
                </a:solidFill>
                <a:effectLst/>
                <a:uLnTx/>
                <a:uFillTx/>
                <a:latin typeface="Arial"/>
                <a:ea typeface="+mn-ea"/>
                <a:cs typeface="+mn-cs"/>
              </a:rPr>
            </a:br>
            <a:r>
              <a:rPr kumimoji="0" lang="pl-PL" altLang="pl-PL" sz="21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cout</a:t>
            </a:r>
            <a: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&lt;&lt; wyrażenie;</a:t>
            </a:r>
            <a:b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1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clog</a:t>
            </a:r>
            <a: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&lt;&lt; wyrażenie;</a:t>
            </a:r>
            <a:b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1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cerr</a:t>
            </a:r>
            <a: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&lt;&lt; wyrażenie;</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Char char="l"/>
              <a:tabLst/>
              <a:defRPr/>
            </a:pPr>
            <a:r>
              <a:rPr kumimoji="0" lang="pl-PL" altLang="pl-PL" sz="2100" b="0" i="0" u="none" strike="noStrike" kern="1200" cap="none" spc="0" normalizeH="0" baseline="0" noProof="0" dirty="0">
                <a:ln>
                  <a:noFill/>
                </a:ln>
                <a:solidFill>
                  <a:srgbClr val="000000"/>
                </a:solidFill>
                <a:effectLst/>
                <a:uLnTx/>
                <a:uFillTx/>
                <a:latin typeface="Arial"/>
                <a:ea typeface="+mn-ea"/>
                <a:cs typeface="+mn-cs"/>
              </a:rPr>
              <a:t>Operatory czytające </a:t>
            </a:r>
            <a: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&gt;&gt;</a:t>
            </a:r>
            <a:r>
              <a:rPr kumimoji="0" lang="pl-PL" altLang="pl-PL" sz="2100" b="0" i="0" u="none" strike="noStrike" kern="1200" cap="none" spc="0" normalizeH="0" baseline="0" noProof="0" dirty="0">
                <a:ln>
                  <a:noFill/>
                </a:ln>
                <a:solidFill>
                  <a:srgbClr val="000000"/>
                </a:solidFill>
                <a:effectLst/>
                <a:uLnTx/>
                <a:uFillTx/>
                <a:latin typeface="Arial"/>
                <a:ea typeface="+mn-ea"/>
                <a:cs typeface="+mn-cs"/>
              </a:rPr>
              <a:t> ze strumienia i piszące </a:t>
            </a:r>
            <a:r>
              <a:rPr kumimoji="0" lang="pl-PL" altLang="pl-PL" sz="21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&lt;&lt;</a:t>
            </a:r>
            <a:r>
              <a:rPr kumimoji="0" lang="pl-PL" altLang="pl-PL" sz="2100" b="0" i="0" u="none" strike="noStrike" kern="1200" cap="none" spc="0" normalizeH="0" baseline="0" noProof="0" dirty="0">
                <a:ln>
                  <a:noFill/>
                </a:ln>
                <a:solidFill>
                  <a:srgbClr val="000000"/>
                </a:solidFill>
                <a:effectLst/>
                <a:uLnTx/>
                <a:uFillTx/>
                <a:latin typeface="Arial"/>
                <a:ea typeface="+mn-ea"/>
                <a:cs typeface="+mn-cs"/>
              </a:rPr>
              <a:t> do strumienia można łączyć kaskadowo w dłuższe wyrażenia (wielokrotne czytanie albo pisanie).</a:t>
            </a:r>
          </a:p>
          <a:p>
            <a:pPr marL="0" indent="0">
              <a:buNone/>
            </a:pPr>
            <a:endParaRPr lang="pl-PL" dirty="0"/>
          </a:p>
        </p:txBody>
      </p:sp>
      <p:sp>
        <p:nvSpPr>
          <p:cNvPr id="3" name="Tytuł 2">
            <a:extLst>
              <a:ext uri="{FF2B5EF4-FFF2-40B4-BE49-F238E27FC236}">
                <a16:creationId xmlns:a16="http://schemas.microsoft.com/office/drawing/2014/main" id="{10C97A66-10EF-4659-8DB1-2ABA11EF3D7A}"/>
              </a:ext>
            </a:extLst>
          </p:cNvPr>
          <p:cNvSpPr>
            <a:spLocks noGrp="1"/>
          </p:cNvSpPr>
          <p:nvPr>
            <p:ph type="title"/>
          </p:nvPr>
        </p:nvSpPr>
        <p:spPr/>
        <p:txBody>
          <a:bodyPr/>
          <a:lstStyle/>
          <a:p>
            <a:r>
              <a:rPr lang="pl-PL" dirty="0"/>
              <a:t>Standardowe wejście - wyjście</a:t>
            </a:r>
          </a:p>
        </p:txBody>
      </p:sp>
    </p:spTree>
    <p:extLst>
      <p:ext uri="{BB962C8B-B14F-4D97-AF65-F5344CB8AC3E}">
        <p14:creationId xmlns:p14="http://schemas.microsoft.com/office/powerpoint/2010/main" val="1812313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B34BD03-4F98-422C-A3CB-73DDE72B689E}"/>
              </a:ext>
            </a:extLst>
          </p:cNvPr>
          <p:cNvSpPr>
            <a:spLocks noGrp="1"/>
          </p:cNvSpPr>
          <p:nvPr>
            <p:ph type="title"/>
          </p:nvPr>
        </p:nvSpPr>
        <p:spPr/>
        <p:txBody>
          <a:bodyPr/>
          <a:lstStyle/>
          <a:p>
            <a:r>
              <a:rPr lang="pl-PL" dirty="0"/>
              <a:t>Pętle</a:t>
            </a:r>
          </a:p>
        </p:txBody>
      </p:sp>
      <p:sp>
        <p:nvSpPr>
          <p:cNvPr id="5" name="pole tekstowe 4">
            <a:extLst>
              <a:ext uri="{FF2B5EF4-FFF2-40B4-BE49-F238E27FC236}">
                <a16:creationId xmlns:a16="http://schemas.microsoft.com/office/drawing/2014/main" id="{D02166E7-DE0C-460B-9B13-6E65780480D6}"/>
              </a:ext>
            </a:extLst>
          </p:cNvPr>
          <p:cNvSpPr txBox="1"/>
          <p:nvPr/>
        </p:nvSpPr>
        <p:spPr>
          <a:xfrm>
            <a:off x="457200" y="887467"/>
            <a:ext cx="8174182" cy="646331"/>
          </a:xfrm>
          <a:prstGeom prst="rect">
            <a:avLst/>
          </a:prstGeom>
          <a:noFill/>
        </p:spPr>
        <p:txBody>
          <a:bodyPr wrap="square">
            <a:spAutoFit/>
          </a:bodyPr>
          <a:lstStyle/>
          <a:p>
            <a:r>
              <a:rPr lang="pl-PL" dirty="0"/>
              <a:t>Pętle (ang. </a:t>
            </a:r>
            <a:r>
              <a:rPr lang="pl-PL" dirty="0" err="1"/>
              <a:t>loop</a:t>
            </a:r>
            <a:r>
              <a:rPr lang="pl-PL" dirty="0"/>
              <a:t>) to konstrukcje językowe służące do zdefiniowania szeregu instrukcji, które będą powtarzane wielokrotnie. </a:t>
            </a:r>
          </a:p>
        </p:txBody>
      </p:sp>
      <p:sp>
        <p:nvSpPr>
          <p:cNvPr id="7" name="pole tekstowe 6">
            <a:extLst>
              <a:ext uri="{FF2B5EF4-FFF2-40B4-BE49-F238E27FC236}">
                <a16:creationId xmlns:a16="http://schemas.microsoft.com/office/drawing/2014/main" id="{A0036322-B451-4733-9F32-02471DBCEB9A}"/>
              </a:ext>
            </a:extLst>
          </p:cNvPr>
          <p:cNvSpPr txBox="1"/>
          <p:nvPr/>
        </p:nvSpPr>
        <p:spPr>
          <a:xfrm>
            <a:off x="439882" y="1619399"/>
            <a:ext cx="8264236" cy="2308324"/>
          </a:xfrm>
          <a:prstGeom prst="rect">
            <a:avLst/>
          </a:prstGeom>
          <a:noFill/>
        </p:spPr>
        <p:txBody>
          <a:bodyPr wrap="square">
            <a:spAutoFit/>
          </a:bodyPr>
          <a:lstStyle/>
          <a:p>
            <a:r>
              <a:rPr lang="pl-PL" dirty="0"/>
              <a:t>Pierwszą pętlą, którą zazwyczaj się wprowadza jest konstrukcja for. W przypadku pętli for z góry powinniśmy wiedzieć ile razy instrukcje mają się wykonać. Aby zdefiniować w C++ pętlę for wykonującą się 10 razy zapiszemy:</a:t>
            </a:r>
          </a:p>
          <a:p>
            <a:endParaRPr lang="pl-PL" dirty="0"/>
          </a:p>
          <a:p>
            <a:r>
              <a:rPr lang="pl-PL" dirty="0"/>
              <a:t> </a:t>
            </a:r>
            <a:r>
              <a:rPr lang="pl-PL" b="1" dirty="0"/>
              <a:t>for(</a:t>
            </a:r>
            <a:r>
              <a:rPr lang="pl-PL" b="1" dirty="0" err="1"/>
              <a:t>int</a:t>
            </a:r>
            <a:r>
              <a:rPr lang="pl-PL" b="1" dirty="0"/>
              <a:t> i=1; i&lt;=10; i++)</a:t>
            </a:r>
          </a:p>
          <a:p>
            <a:r>
              <a:rPr lang="pl-PL" b="1" dirty="0"/>
              <a:t> {</a:t>
            </a:r>
          </a:p>
          <a:p>
            <a:r>
              <a:rPr lang="pl-PL" b="1" dirty="0"/>
              <a:t>    [instrukcje, które będą się powtarzać]</a:t>
            </a:r>
          </a:p>
          <a:p>
            <a:r>
              <a:rPr lang="pl-PL" b="1" dirty="0"/>
              <a:t> } </a:t>
            </a:r>
          </a:p>
        </p:txBody>
      </p:sp>
    </p:spTree>
    <p:extLst>
      <p:ext uri="{BB962C8B-B14F-4D97-AF65-F5344CB8AC3E}">
        <p14:creationId xmlns:p14="http://schemas.microsoft.com/office/powerpoint/2010/main" val="2283342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B910B4A-C2EA-4BD8-B234-65317F17712B}"/>
              </a:ext>
            </a:extLst>
          </p:cNvPr>
          <p:cNvSpPr>
            <a:spLocks noGrp="1"/>
          </p:cNvSpPr>
          <p:nvPr>
            <p:ph type="title"/>
          </p:nvPr>
        </p:nvSpPr>
        <p:spPr/>
        <p:txBody>
          <a:bodyPr/>
          <a:lstStyle/>
          <a:p>
            <a:r>
              <a:rPr lang="pl-PL" dirty="0"/>
              <a:t>Pętla for</a:t>
            </a:r>
          </a:p>
        </p:txBody>
      </p:sp>
      <p:sp>
        <p:nvSpPr>
          <p:cNvPr id="7" name="pole tekstowe 6">
            <a:extLst>
              <a:ext uri="{FF2B5EF4-FFF2-40B4-BE49-F238E27FC236}">
                <a16:creationId xmlns:a16="http://schemas.microsoft.com/office/drawing/2014/main" id="{18175607-E741-496D-8F5E-E920AB1D52E8}"/>
              </a:ext>
            </a:extLst>
          </p:cNvPr>
          <p:cNvSpPr txBox="1"/>
          <p:nvPr/>
        </p:nvSpPr>
        <p:spPr>
          <a:xfrm>
            <a:off x="547254" y="1556225"/>
            <a:ext cx="7093527" cy="2585323"/>
          </a:xfrm>
          <a:prstGeom prst="rect">
            <a:avLst/>
          </a:prstGeom>
          <a:noFill/>
        </p:spPr>
        <p:txBody>
          <a:bodyPr wrap="square">
            <a:spAutoFit/>
          </a:bodyPr>
          <a:lstStyle/>
          <a:p>
            <a:r>
              <a:rPr lang="pl-PL" dirty="0"/>
              <a:t>Pętla for może także zliczać w dół:</a:t>
            </a:r>
          </a:p>
          <a:p>
            <a:endParaRPr lang="pl-PL" dirty="0"/>
          </a:p>
          <a:p>
            <a:r>
              <a:rPr lang="pl-PL" b="1" dirty="0"/>
              <a:t> for(</a:t>
            </a:r>
            <a:r>
              <a:rPr lang="pl-PL" b="1" dirty="0" err="1"/>
              <a:t>int</a:t>
            </a:r>
            <a:r>
              <a:rPr lang="pl-PL" b="1" dirty="0"/>
              <a:t> i=10; i&gt;=1; i--)</a:t>
            </a:r>
          </a:p>
          <a:p>
            <a:r>
              <a:rPr lang="pl-PL" b="1" dirty="0"/>
              <a:t> {</a:t>
            </a:r>
          </a:p>
          <a:p>
            <a:r>
              <a:rPr lang="pl-PL" b="1" dirty="0"/>
              <a:t>    [instrukcje, które będą się powtarzać]</a:t>
            </a:r>
          </a:p>
          <a:p>
            <a:r>
              <a:rPr lang="pl-PL" b="1" dirty="0"/>
              <a:t> } </a:t>
            </a:r>
          </a:p>
          <a:p>
            <a:endParaRPr lang="pl-PL" dirty="0"/>
          </a:p>
          <a:p>
            <a:r>
              <a:rPr lang="pl-PL" dirty="0"/>
              <a:t>Wówczas dokonujemy w każdym kroku zmniejszenia wartości zmiennej i o jeden – dekrementujemy jej wartość.</a:t>
            </a:r>
          </a:p>
        </p:txBody>
      </p:sp>
    </p:spTree>
    <p:extLst>
      <p:ext uri="{BB962C8B-B14F-4D97-AF65-F5344CB8AC3E}">
        <p14:creationId xmlns:p14="http://schemas.microsoft.com/office/powerpoint/2010/main" val="2882843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3DCE5C4-A70C-46CB-A53A-BE5FFB1D5F18}"/>
              </a:ext>
            </a:extLst>
          </p:cNvPr>
          <p:cNvSpPr>
            <a:spLocks noGrp="1"/>
          </p:cNvSpPr>
          <p:nvPr>
            <p:ph type="title"/>
          </p:nvPr>
        </p:nvSpPr>
        <p:spPr/>
        <p:txBody>
          <a:bodyPr/>
          <a:lstStyle/>
          <a:p>
            <a:r>
              <a:rPr lang="pl-PL" dirty="0"/>
              <a:t>Pętla </a:t>
            </a:r>
            <a:r>
              <a:rPr lang="pl-PL" dirty="0" err="1"/>
              <a:t>while</a:t>
            </a:r>
            <a:r>
              <a:rPr lang="pl-PL" dirty="0"/>
              <a:t>, oraz do..</a:t>
            </a:r>
            <a:r>
              <a:rPr lang="pl-PL" dirty="0" err="1"/>
              <a:t>while</a:t>
            </a:r>
            <a:endParaRPr lang="pl-PL" dirty="0"/>
          </a:p>
        </p:txBody>
      </p:sp>
      <p:pic>
        <p:nvPicPr>
          <p:cNvPr id="5" name="Obraz 4">
            <a:extLst>
              <a:ext uri="{FF2B5EF4-FFF2-40B4-BE49-F238E27FC236}">
                <a16:creationId xmlns:a16="http://schemas.microsoft.com/office/drawing/2014/main" id="{49BF1CB9-CDC7-4298-85A3-FD9F58271D01}"/>
              </a:ext>
            </a:extLst>
          </p:cNvPr>
          <p:cNvPicPr>
            <a:picLocks noChangeAspect="1"/>
          </p:cNvPicPr>
          <p:nvPr/>
        </p:nvPicPr>
        <p:blipFill>
          <a:blip r:embed="rId2"/>
          <a:stretch>
            <a:fillRect/>
          </a:stretch>
        </p:blipFill>
        <p:spPr>
          <a:xfrm>
            <a:off x="1249940" y="1344757"/>
            <a:ext cx="6200775" cy="3257550"/>
          </a:xfrm>
          <a:prstGeom prst="rect">
            <a:avLst/>
          </a:prstGeom>
        </p:spPr>
      </p:pic>
    </p:spTree>
    <p:extLst>
      <p:ext uri="{BB962C8B-B14F-4D97-AF65-F5344CB8AC3E}">
        <p14:creationId xmlns:p14="http://schemas.microsoft.com/office/powerpoint/2010/main" val="920545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EDA6625-E539-4B0E-BADC-7F975550F1BB}"/>
              </a:ext>
            </a:extLst>
          </p:cNvPr>
          <p:cNvSpPr>
            <a:spLocks noGrp="1"/>
          </p:cNvSpPr>
          <p:nvPr>
            <p:ph type="title"/>
          </p:nvPr>
        </p:nvSpPr>
        <p:spPr/>
        <p:txBody>
          <a:bodyPr/>
          <a:lstStyle/>
          <a:p>
            <a:r>
              <a:rPr lang="pl-PL" dirty="0" err="1"/>
              <a:t>while</a:t>
            </a:r>
            <a:endParaRPr lang="pl-PL" dirty="0"/>
          </a:p>
        </p:txBody>
      </p:sp>
      <p:sp>
        <p:nvSpPr>
          <p:cNvPr id="5" name="pole tekstowe 4">
            <a:extLst>
              <a:ext uri="{FF2B5EF4-FFF2-40B4-BE49-F238E27FC236}">
                <a16:creationId xmlns:a16="http://schemas.microsoft.com/office/drawing/2014/main" id="{EE2C0D7D-247E-488F-B6F7-270AF54D0653}"/>
              </a:ext>
            </a:extLst>
          </p:cNvPr>
          <p:cNvSpPr txBox="1"/>
          <p:nvPr/>
        </p:nvSpPr>
        <p:spPr>
          <a:xfrm>
            <a:off x="270163" y="1397451"/>
            <a:ext cx="8510155" cy="3139321"/>
          </a:xfrm>
          <a:prstGeom prst="rect">
            <a:avLst/>
          </a:prstGeom>
          <a:noFill/>
        </p:spPr>
        <p:txBody>
          <a:bodyPr wrap="square">
            <a:spAutoFit/>
          </a:bodyPr>
          <a:lstStyle/>
          <a:p>
            <a:r>
              <a:rPr lang="pl-PL" dirty="0"/>
              <a:t>Składnia pętli </a:t>
            </a:r>
            <a:r>
              <a:rPr lang="pl-PL" dirty="0" err="1"/>
              <a:t>while</a:t>
            </a:r>
            <a:r>
              <a:rPr lang="pl-PL" dirty="0"/>
              <a:t> ukazana na przykładzie odgadywania liczby "pomyślanej" przez komputer:</a:t>
            </a:r>
          </a:p>
          <a:p>
            <a:endParaRPr lang="pl-PL" dirty="0"/>
          </a:p>
          <a:p>
            <a:r>
              <a:rPr lang="pl-PL" dirty="0"/>
              <a:t> </a:t>
            </a:r>
            <a:r>
              <a:rPr lang="pl-PL" b="1" dirty="0" err="1"/>
              <a:t>while</a:t>
            </a:r>
            <a:r>
              <a:rPr lang="pl-PL" b="1" dirty="0"/>
              <a:t>(</a:t>
            </a:r>
            <a:r>
              <a:rPr lang="pl-PL" b="1" dirty="0" err="1"/>
              <a:t>strzal</a:t>
            </a:r>
            <a:r>
              <a:rPr lang="pl-PL" b="1" dirty="0"/>
              <a:t> != liczba)</a:t>
            </a:r>
          </a:p>
          <a:p>
            <a:r>
              <a:rPr lang="pl-PL" b="1" dirty="0"/>
              <a:t> {</a:t>
            </a:r>
          </a:p>
          <a:p>
            <a:r>
              <a:rPr lang="pl-PL" b="1" dirty="0"/>
              <a:t>    [instrukcje realizujące odgadywanie liczby]</a:t>
            </a:r>
          </a:p>
          <a:p>
            <a:r>
              <a:rPr lang="pl-PL" b="1" dirty="0"/>
              <a:t> } </a:t>
            </a:r>
          </a:p>
          <a:p>
            <a:endParaRPr lang="pl-PL" dirty="0"/>
          </a:p>
          <a:p>
            <a:r>
              <a:rPr lang="pl-PL" dirty="0"/>
              <a:t>Dopóki (</a:t>
            </a:r>
            <a:r>
              <a:rPr lang="pl-PL" dirty="0" err="1"/>
              <a:t>while</a:t>
            </a:r>
            <a:r>
              <a:rPr lang="pl-PL" dirty="0"/>
              <a:t>) liczba którą wpisaliśmy z klawiatury (</a:t>
            </a:r>
            <a:r>
              <a:rPr lang="pl-PL" dirty="0" err="1"/>
              <a:t>strzal</a:t>
            </a:r>
            <a:r>
              <a:rPr lang="pl-PL" dirty="0"/>
              <a:t>) jest różna od wylosowanej przez komputer liczby (liczba) powtarzaj instrukcje odpowiedzialne za odgadywanie. </a:t>
            </a:r>
          </a:p>
        </p:txBody>
      </p:sp>
    </p:spTree>
    <p:extLst>
      <p:ext uri="{BB962C8B-B14F-4D97-AF65-F5344CB8AC3E}">
        <p14:creationId xmlns:p14="http://schemas.microsoft.com/office/powerpoint/2010/main" val="219987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7E17181-E5C3-4CFA-A199-5168D21430C6}"/>
              </a:ext>
            </a:extLst>
          </p:cNvPr>
          <p:cNvSpPr>
            <a:spLocks noGrp="1"/>
          </p:cNvSpPr>
          <p:nvPr>
            <p:ph type="title"/>
          </p:nvPr>
        </p:nvSpPr>
        <p:spPr/>
        <p:txBody>
          <a:bodyPr/>
          <a:lstStyle/>
          <a:p>
            <a:r>
              <a:rPr lang="pl-PL" dirty="0"/>
              <a:t>Do .. </a:t>
            </a:r>
            <a:r>
              <a:rPr lang="pl-PL" dirty="0" err="1"/>
              <a:t>while</a:t>
            </a:r>
            <a:endParaRPr lang="pl-PL" dirty="0"/>
          </a:p>
        </p:txBody>
      </p:sp>
      <p:sp>
        <p:nvSpPr>
          <p:cNvPr id="5" name="pole tekstowe 4">
            <a:extLst>
              <a:ext uri="{FF2B5EF4-FFF2-40B4-BE49-F238E27FC236}">
                <a16:creationId xmlns:a16="http://schemas.microsoft.com/office/drawing/2014/main" id="{0A2132F0-175C-4695-ABB6-D212B707B290}"/>
              </a:ext>
            </a:extLst>
          </p:cNvPr>
          <p:cNvSpPr txBox="1"/>
          <p:nvPr/>
        </p:nvSpPr>
        <p:spPr>
          <a:xfrm>
            <a:off x="883228" y="2009869"/>
            <a:ext cx="6234545" cy="1754326"/>
          </a:xfrm>
          <a:prstGeom prst="rect">
            <a:avLst/>
          </a:prstGeom>
          <a:noFill/>
        </p:spPr>
        <p:txBody>
          <a:bodyPr wrap="square">
            <a:spAutoFit/>
          </a:bodyPr>
          <a:lstStyle/>
          <a:p>
            <a:r>
              <a:rPr lang="pl-PL" dirty="0"/>
              <a:t>Taka sama pętla do..</a:t>
            </a:r>
            <a:r>
              <a:rPr lang="pl-PL" dirty="0" err="1"/>
              <a:t>while</a:t>
            </a:r>
            <a:r>
              <a:rPr lang="pl-PL" dirty="0"/>
              <a:t> ma następującą składnię:</a:t>
            </a:r>
          </a:p>
          <a:p>
            <a:endParaRPr lang="pl-PL" dirty="0"/>
          </a:p>
          <a:p>
            <a:r>
              <a:rPr lang="pl-PL" b="1" dirty="0"/>
              <a:t> do</a:t>
            </a:r>
          </a:p>
          <a:p>
            <a:r>
              <a:rPr lang="pl-PL" b="1" dirty="0"/>
              <a:t> {</a:t>
            </a:r>
          </a:p>
          <a:p>
            <a:r>
              <a:rPr lang="pl-PL" b="1" dirty="0"/>
              <a:t>    [instrukcje realizujące odgadywanie liczby]</a:t>
            </a:r>
          </a:p>
          <a:p>
            <a:r>
              <a:rPr lang="pl-PL" b="1" dirty="0"/>
              <a:t> } </a:t>
            </a:r>
            <a:r>
              <a:rPr lang="pl-PL" b="1" dirty="0" err="1"/>
              <a:t>while</a:t>
            </a:r>
            <a:r>
              <a:rPr lang="pl-PL" b="1" dirty="0"/>
              <a:t>(</a:t>
            </a:r>
            <a:r>
              <a:rPr lang="pl-PL" b="1" dirty="0" err="1"/>
              <a:t>strzal</a:t>
            </a:r>
            <a:r>
              <a:rPr lang="pl-PL" b="1" dirty="0"/>
              <a:t> != liczba); </a:t>
            </a:r>
          </a:p>
        </p:txBody>
      </p:sp>
    </p:spTree>
    <p:extLst>
      <p:ext uri="{BB962C8B-B14F-4D97-AF65-F5344CB8AC3E}">
        <p14:creationId xmlns:p14="http://schemas.microsoft.com/office/powerpoint/2010/main" val="3936604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FC000C5-37C0-47B1-A701-A4CDC5A7EE96}"/>
              </a:ext>
            </a:extLst>
          </p:cNvPr>
          <p:cNvSpPr>
            <a:spLocks noGrp="1"/>
          </p:cNvSpPr>
          <p:nvPr>
            <p:ph type="title"/>
          </p:nvPr>
        </p:nvSpPr>
        <p:spPr/>
        <p:txBody>
          <a:bodyPr/>
          <a:lstStyle/>
          <a:p>
            <a:r>
              <a:rPr lang="pl-PL" b="1" dirty="0"/>
              <a:t>Instrukcja warunkowa</a:t>
            </a:r>
            <a:endParaRPr lang="pl-PL" dirty="0"/>
          </a:p>
        </p:txBody>
      </p:sp>
      <p:sp>
        <p:nvSpPr>
          <p:cNvPr id="5" name="pole tekstowe 4">
            <a:extLst>
              <a:ext uri="{FF2B5EF4-FFF2-40B4-BE49-F238E27FC236}">
                <a16:creationId xmlns:a16="http://schemas.microsoft.com/office/drawing/2014/main" id="{D9CE3A08-3BBB-4B23-95FF-E03CBA0BFFB6}"/>
              </a:ext>
            </a:extLst>
          </p:cNvPr>
          <p:cNvSpPr txBox="1"/>
          <p:nvPr/>
        </p:nvSpPr>
        <p:spPr>
          <a:xfrm>
            <a:off x="457200" y="1266246"/>
            <a:ext cx="8579427" cy="3139321"/>
          </a:xfrm>
          <a:prstGeom prst="rect">
            <a:avLst/>
          </a:prstGeom>
          <a:noFill/>
        </p:spPr>
        <p:txBody>
          <a:bodyPr wrap="square">
            <a:spAutoFit/>
          </a:bodyPr>
          <a:lstStyle/>
          <a:p>
            <a:r>
              <a:rPr lang="pl-PL" dirty="0"/>
              <a:t>Instrukcja warunkowa (ang. </a:t>
            </a:r>
            <a:r>
              <a:rPr lang="pl-PL" dirty="0" err="1"/>
              <a:t>conditional</a:t>
            </a:r>
            <a:r>
              <a:rPr lang="pl-PL" dirty="0"/>
              <a:t> </a:t>
            </a:r>
            <a:r>
              <a:rPr lang="pl-PL" dirty="0" err="1"/>
              <a:t>statement</a:t>
            </a:r>
            <a:r>
              <a:rPr lang="pl-PL" dirty="0"/>
              <a:t>) pozwala wykonywać pewne instrukcje przy spełnionym bądź nie spełnionym warunku (ang. </a:t>
            </a:r>
            <a:r>
              <a:rPr lang="pl-PL" dirty="0" err="1"/>
              <a:t>condition</a:t>
            </a:r>
            <a:r>
              <a:rPr lang="pl-PL" dirty="0"/>
              <a:t>) - dzięki niej program nie musi zawsze biegnąć tą samą ścieżką, lecz w zależności od zastanej sytuacji może on wybierać właściwą drogę. Bez instrukcji warunkowej komputery byłyby niczym więcej niż kalkulatorami. Dzięki niej mogą rozwiązywać dowolnie skomplikowane problemy. Instrukcja warunkowa posiada w języku C++ następującą składnię:</a:t>
            </a:r>
          </a:p>
          <a:p>
            <a:endParaRPr lang="pl-PL" dirty="0"/>
          </a:p>
          <a:p>
            <a:r>
              <a:rPr lang="pl-PL" dirty="0"/>
              <a:t> </a:t>
            </a:r>
          </a:p>
          <a:p>
            <a:endParaRPr lang="pl-PL" dirty="0"/>
          </a:p>
          <a:p>
            <a:r>
              <a:rPr lang="pl-PL" b="1" dirty="0" err="1"/>
              <a:t>if</a:t>
            </a:r>
            <a:r>
              <a:rPr lang="pl-PL" b="1" dirty="0"/>
              <a:t>(warunek) instrukcja1; </a:t>
            </a:r>
            <a:r>
              <a:rPr lang="pl-PL" b="1" dirty="0" err="1"/>
              <a:t>else</a:t>
            </a:r>
            <a:r>
              <a:rPr lang="pl-PL" b="1" dirty="0"/>
              <a:t> instrukcja2;</a:t>
            </a:r>
          </a:p>
        </p:txBody>
      </p:sp>
    </p:spTree>
    <p:extLst>
      <p:ext uri="{BB962C8B-B14F-4D97-AF65-F5344CB8AC3E}">
        <p14:creationId xmlns:p14="http://schemas.microsoft.com/office/powerpoint/2010/main" val="2506492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EA77E19-634F-4FF1-AE73-F9C0DA62024A}"/>
              </a:ext>
            </a:extLst>
          </p:cNvPr>
          <p:cNvSpPr>
            <a:spLocks noGrp="1"/>
          </p:cNvSpPr>
          <p:nvPr>
            <p:ph type="title"/>
          </p:nvPr>
        </p:nvSpPr>
        <p:spPr/>
        <p:txBody>
          <a:bodyPr/>
          <a:lstStyle/>
          <a:p>
            <a:r>
              <a:rPr lang="pl-PL" dirty="0"/>
              <a:t>warunek</a:t>
            </a:r>
          </a:p>
        </p:txBody>
      </p:sp>
      <p:sp>
        <p:nvSpPr>
          <p:cNvPr id="5" name="pole tekstowe 4">
            <a:extLst>
              <a:ext uri="{FF2B5EF4-FFF2-40B4-BE49-F238E27FC236}">
                <a16:creationId xmlns:a16="http://schemas.microsoft.com/office/drawing/2014/main" id="{C1F1B848-B33D-44D7-9829-70620DD1B69B}"/>
              </a:ext>
            </a:extLst>
          </p:cNvPr>
          <p:cNvSpPr txBox="1"/>
          <p:nvPr/>
        </p:nvSpPr>
        <p:spPr>
          <a:xfrm>
            <a:off x="457200" y="1279089"/>
            <a:ext cx="8149936" cy="1477328"/>
          </a:xfrm>
          <a:prstGeom prst="rect">
            <a:avLst/>
          </a:prstGeom>
          <a:noFill/>
        </p:spPr>
        <p:txBody>
          <a:bodyPr wrap="square">
            <a:spAutoFit/>
          </a:bodyPr>
          <a:lstStyle/>
          <a:p>
            <a:r>
              <a:rPr lang="pl-PL" dirty="0"/>
              <a:t>warunek jest wyrażeniem logicznym, które może przyjmować wartość </a:t>
            </a:r>
            <a:r>
              <a:rPr lang="pl-PL" dirty="0" err="1"/>
              <a:t>false</a:t>
            </a:r>
            <a:r>
              <a:rPr lang="pl-PL" dirty="0"/>
              <a:t> albo </a:t>
            </a:r>
            <a:r>
              <a:rPr lang="pl-PL" dirty="0" err="1"/>
              <a:t>true</a:t>
            </a:r>
            <a:r>
              <a:rPr lang="pl-PL" dirty="0"/>
              <a:t>. W zależności od jego wartości wykonywana jest jedna z instrukcji:</a:t>
            </a:r>
          </a:p>
          <a:p>
            <a:endParaRPr lang="pl-PL" dirty="0"/>
          </a:p>
          <a:p>
            <a:r>
              <a:rPr lang="pl-PL" b="1" dirty="0"/>
              <a:t>warunek = </a:t>
            </a:r>
            <a:r>
              <a:rPr lang="pl-PL" b="1" dirty="0" err="1"/>
              <a:t>true</a:t>
            </a:r>
            <a:r>
              <a:rPr lang="pl-PL" b="1" dirty="0"/>
              <a:t> </a:t>
            </a:r>
            <a:r>
              <a:rPr lang="pl-PL" dirty="0"/>
              <a:t>- wykonywana jest instrukcja1, a instrukcja2 zostaje pominięta</a:t>
            </a:r>
          </a:p>
          <a:p>
            <a:r>
              <a:rPr lang="pl-PL" b="1" dirty="0"/>
              <a:t>warunek = </a:t>
            </a:r>
            <a:r>
              <a:rPr lang="pl-PL" b="1" dirty="0" err="1"/>
              <a:t>false</a:t>
            </a:r>
            <a:r>
              <a:rPr lang="pl-PL" b="1" dirty="0"/>
              <a:t> </a:t>
            </a:r>
            <a:r>
              <a:rPr lang="pl-PL" dirty="0"/>
              <a:t>- pominięta zostanie instrukcja1, a wykonana instrukcja2.</a:t>
            </a:r>
          </a:p>
        </p:txBody>
      </p:sp>
    </p:spTree>
    <p:extLst>
      <p:ext uri="{BB962C8B-B14F-4D97-AF65-F5344CB8AC3E}">
        <p14:creationId xmlns:p14="http://schemas.microsoft.com/office/powerpoint/2010/main" val="1246175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FB7D662-AB85-4F28-B888-F4A5179847DC}"/>
              </a:ext>
            </a:extLst>
          </p:cNvPr>
          <p:cNvSpPr>
            <a:spLocks noGrp="1"/>
          </p:cNvSpPr>
          <p:nvPr>
            <p:ph type="body" sz="quarter" idx="27"/>
          </p:nvPr>
        </p:nvSpPr>
        <p:spPr>
          <a:xfrm>
            <a:off x="398897" y="963413"/>
            <a:ext cx="8235950" cy="1436888"/>
          </a:xfrm>
        </p:spPr>
        <p:txBody>
          <a:bodyPr>
            <a:normAutofit/>
          </a:bodyPr>
          <a:lstStyle/>
          <a:p>
            <a:pPr marL="0" indent="0">
              <a:buNone/>
            </a:pPr>
            <a:r>
              <a:rPr lang="pl-PL" dirty="0"/>
              <a:t>Hostingowy serwis internetowy przeznaczony dla projektów programistycznych wykorzystujących system kontroli wersji Git. Stworzony został przy wykorzystaniu </a:t>
            </a:r>
            <a:r>
              <a:rPr lang="pl-PL" dirty="0" err="1"/>
              <a:t>frameworka</a:t>
            </a:r>
            <a:r>
              <a:rPr lang="pl-PL" dirty="0"/>
              <a:t> </a:t>
            </a:r>
            <a:r>
              <a:rPr lang="pl-PL" dirty="0" err="1"/>
              <a:t>Ruby</a:t>
            </a:r>
            <a:r>
              <a:rPr lang="pl-PL" dirty="0"/>
              <a:t> on </a:t>
            </a:r>
            <a:r>
              <a:rPr lang="pl-PL" dirty="0" err="1"/>
              <a:t>Rails</a:t>
            </a:r>
            <a:r>
              <a:rPr lang="pl-PL" dirty="0"/>
              <a:t> i języka Erlang. </a:t>
            </a:r>
          </a:p>
          <a:p>
            <a:pPr marL="0" indent="0">
              <a:buNone/>
            </a:pPr>
            <a:r>
              <a:rPr lang="pl-PL" dirty="0"/>
              <a:t>Jego pomysłodawcą i twórcą był Linus </a:t>
            </a:r>
            <a:r>
              <a:rPr lang="pl-PL" dirty="0" err="1"/>
              <a:t>Torvalds</a:t>
            </a:r>
            <a:endParaRPr lang="pl-PL" dirty="0"/>
          </a:p>
        </p:txBody>
      </p:sp>
      <p:sp>
        <p:nvSpPr>
          <p:cNvPr id="3" name="Tytuł 2">
            <a:extLst>
              <a:ext uri="{FF2B5EF4-FFF2-40B4-BE49-F238E27FC236}">
                <a16:creationId xmlns:a16="http://schemas.microsoft.com/office/drawing/2014/main" id="{C4F0463F-BCDA-45C3-98C2-EEDA69DF91BE}"/>
              </a:ext>
            </a:extLst>
          </p:cNvPr>
          <p:cNvSpPr>
            <a:spLocks noGrp="1"/>
          </p:cNvSpPr>
          <p:nvPr>
            <p:ph type="title"/>
          </p:nvPr>
        </p:nvSpPr>
        <p:spPr/>
        <p:txBody>
          <a:bodyPr/>
          <a:lstStyle/>
          <a:p>
            <a:r>
              <a:rPr lang="pl-PL" dirty="0" err="1"/>
              <a:t>Github</a:t>
            </a:r>
            <a:endParaRPr lang="pl-PL" dirty="0"/>
          </a:p>
        </p:txBody>
      </p:sp>
      <p:pic>
        <p:nvPicPr>
          <p:cNvPr id="5" name="Obraz 4">
            <a:extLst>
              <a:ext uri="{FF2B5EF4-FFF2-40B4-BE49-F238E27FC236}">
                <a16:creationId xmlns:a16="http://schemas.microsoft.com/office/drawing/2014/main" id="{70818303-B564-41CB-A475-3546E5F5AD37}"/>
              </a:ext>
            </a:extLst>
          </p:cNvPr>
          <p:cNvPicPr>
            <a:picLocks noChangeAspect="1"/>
          </p:cNvPicPr>
          <p:nvPr/>
        </p:nvPicPr>
        <p:blipFill>
          <a:blip r:embed="rId2"/>
          <a:stretch>
            <a:fillRect/>
          </a:stretch>
        </p:blipFill>
        <p:spPr>
          <a:xfrm>
            <a:off x="5555674" y="2201251"/>
            <a:ext cx="3307773" cy="1774482"/>
          </a:xfrm>
          <a:prstGeom prst="rect">
            <a:avLst/>
          </a:prstGeom>
        </p:spPr>
      </p:pic>
      <p:sp>
        <p:nvSpPr>
          <p:cNvPr id="6" name="pole tekstowe 5">
            <a:extLst>
              <a:ext uri="{FF2B5EF4-FFF2-40B4-BE49-F238E27FC236}">
                <a16:creationId xmlns:a16="http://schemas.microsoft.com/office/drawing/2014/main" id="{5A73583D-FB6B-45C8-994A-25F0F6DE892A}"/>
              </a:ext>
            </a:extLst>
          </p:cNvPr>
          <p:cNvSpPr txBox="1"/>
          <p:nvPr/>
        </p:nvSpPr>
        <p:spPr>
          <a:xfrm>
            <a:off x="550718" y="2698173"/>
            <a:ext cx="4468091" cy="2040082"/>
          </a:xfrm>
          <a:prstGeom prst="rect">
            <a:avLst/>
          </a:prstGeom>
        </p:spPr>
        <p:txBody>
          <a:bodyPr vert="horz" wrap="square" lIns="91440" tIns="45720" rIns="91440" bIns="45720" rtlCol="0">
            <a:normAutofit/>
          </a:bodyPr>
          <a:lstStyle/>
          <a:p>
            <a:endParaRPr lang="pl-PL" dirty="0"/>
          </a:p>
        </p:txBody>
      </p:sp>
      <p:sp>
        <p:nvSpPr>
          <p:cNvPr id="8" name="pole tekstowe 7">
            <a:extLst>
              <a:ext uri="{FF2B5EF4-FFF2-40B4-BE49-F238E27FC236}">
                <a16:creationId xmlns:a16="http://schemas.microsoft.com/office/drawing/2014/main" id="{40BA21A8-255D-4C62-BB10-64E17C48C12B}"/>
              </a:ext>
            </a:extLst>
          </p:cNvPr>
          <p:cNvSpPr txBox="1"/>
          <p:nvPr/>
        </p:nvSpPr>
        <p:spPr>
          <a:xfrm>
            <a:off x="457200" y="2304253"/>
            <a:ext cx="5029200" cy="2585323"/>
          </a:xfrm>
          <a:prstGeom prst="rect">
            <a:avLst/>
          </a:prstGeom>
          <a:noFill/>
        </p:spPr>
        <p:txBody>
          <a:bodyPr wrap="square">
            <a:spAutoFit/>
          </a:bodyPr>
          <a:lstStyle/>
          <a:p>
            <a:r>
              <a:rPr lang="pl-PL" dirty="0"/>
              <a:t>Z Gita można korzystać lokalnie, mając na swoim komputerze tzw. repozytorium lokalne, do którego nikt inny nie może mieć dostępu. Z kolei GitHub jest serwisem, który pozwala na </a:t>
            </a:r>
            <a:r>
              <a:rPr lang="pl-PL" dirty="0" err="1"/>
              <a:t>hostowanie</a:t>
            </a:r>
            <a:r>
              <a:rPr lang="pl-PL" dirty="0"/>
              <a:t> repozytoriów i udostępnianie je innym programistom - przede wszystkim naszym współpracownikom. GitHub jest więc narzędziem ułatwiającym pracę zespołową, z zachowaniem kontroli wersji. </a:t>
            </a:r>
          </a:p>
        </p:txBody>
      </p:sp>
    </p:spTree>
    <p:extLst>
      <p:ext uri="{BB962C8B-B14F-4D97-AF65-F5344CB8AC3E}">
        <p14:creationId xmlns:p14="http://schemas.microsoft.com/office/powerpoint/2010/main" val="3795701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E1767B-3155-4903-9E87-D80640979B46}"/>
              </a:ext>
            </a:extLst>
          </p:cNvPr>
          <p:cNvSpPr>
            <a:spLocks noGrp="1"/>
          </p:cNvSpPr>
          <p:nvPr>
            <p:ph type="body" sz="quarter" idx="27"/>
          </p:nvPr>
        </p:nvSpPr>
        <p:spPr/>
        <p:txBody>
          <a:bodyPr>
            <a:normAutofit fontScale="85000" lnSpcReduction="10000"/>
          </a:bodyPr>
          <a:lstStyle/>
          <a:p>
            <a:pPr marL="0" indent="0">
              <a:buNone/>
            </a:pPr>
            <a:r>
              <a:rPr lang="en-US" dirty="0"/>
              <a:t>#include &lt;iostream&gt;</a:t>
            </a:r>
          </a:p>
          <a:p>
            <a:pPr marL="0" indent="0">
              <a:buNone/>
            </a:pPr>
            <a:endParaRPr lang="en-US" dirty="0"/>
          </a:p>
          <a:p>
            <a:pPr marL="0" indent="0">
              <a:buNone/>
            </a:pPr>
            <a:r>
              <a:rPr lang="en-US" dirty="0"/>
              <a:t>using namespace std;</a:t>
            </a:r>
          </a:p>
          <a:p>
            <a:pPr marL="0" indent="0">
              <a:buNone/>
            </a:pPr>
            <a:endParaRPr lang="en-US" dirty="0"/>
          </a:p>
          <a:p>
            <a:pPr marL="0" indent="0">
              <a:buNone/>
            </a:pPr>
            <a:r>
              <a:rPr lang="en-US" dirty="0"/>
              <a:t>int main()</a:t>
            </a:r>
          </a:p>
          <a:p>
            <a:pPr marL="0" indent="0">
              <a:buNone/>
            </a:pPr>
            <a:r>
              <a:rPr lang="en-US" dirty="0"/>
              <a:t>{</a:t>
            </a:r>
          </a:p>
          <a:p>
            <a:pPr marL="0" indent="0">
              <a:buNone/>
            </a:pPr>
            <a:r>
              <a:rPr lang="en-US" dirty="0"/>
              <a:t>    int </a:t>
            </a:r>
            <a:r>
              <a:rPr lang="en-US" dirty="0" err="1"/>
              <a:t>a,b</a:t>
            </a:r>
            <a:r>
              <a:rPr lang="en-US" dirty="0"/>
              <a:t>;</a:t>
            </a:r>
          </a:p>
          <a:p>
            <a:pPr marL="0" indent="0">
              <a:buNone/>
            </a:pPr>
            <a:endParaRPr lang="en-US" dirty="0"/>
          </a:p>
          <a:p>
            <a:pPr marL="0" indent="0">
              <a:buNone/>
            </a:pPr>
            <a:r>
              <a:rPr lang="en-US" dirty="0"/>
              <a:t>    </a:t>
            </a:r>
            <a:r>
              <a:rPr lang="en-US" dirty="0" err="1"/>
              <a:t>cin</a:t>
            </a:r>
            <a:r>
              <a:rPr lang="en-US" dirty="0"/>
              <a:t> &gt;&gt; a &gt;&gt; b;</a:t>
            </a:r>
          </a:p>
          <a:p>
            <a:pPr marL="0" indent="0">
              <a:buNone/>
            </a:pPr>
            <a:r>
              <a:rPr lang="en-US" dirty="0"/>
              <a:t>    if(a &gt; b) </a:t>
            </a:r>
            <a:r>
              <a:rPr lang="en-US" dirty="0" err="1"/>
              <a:t>cout</a:t>
            </a:r>
            <a:r>
              <a:rPr lang="en-US" dirty="0"/>
              <a:t> &lt;&lt; a;</a:t>
            </a:r>
          </a:p>
          <a:p>
            <a:pPr marL="0" indent="0">
              <a:buNone/>
            </a:pPr>
            <a:r>
              <a:rPr lang="en-US" dirty="0"/>
              <a:t>    else      </a:t>
            </a:r>
            <a:r>
              <a:rPr lang="en-US" dirty="0" err="1"/>
              <a:t>cout</a:t>
            </a:r>
            <a:r>
              <a:rPr lang="en-US" dirty="0"/>
              <a:t> &lt;&lt; b;</a:t>
            </a:r>
          </a:p>
          <a:p>
            <a:pPr marL="0" indent="0">
              <a:buNone/>
            </a:pPr>
            <a:r>
              <a:rPr lang="en-US" dirty="0"/>
              <a:t>    </a:t>
            </a:r>
            <a:r>
              <a:rPr lang="en-US" dirty="0" err="1"/>
              <a:t>cout</a:t>
            </a:r>
            <a:r>
              <a:rPr lang="en-US" dirty="0"/>
              <a:t> &lt;&lt; </a:t>
            </a:r>
            <a:r>
              <a:rPr lang="en-US" dirty="0" err="1"/>
              <a:t>endl</a:t>
            </a:r>
            <a:r>
              <a:rPr lang="en-US" dirty="0"/>
              <a:t>;    </a:t>
            </a:r>
          </a:p>
          <a:p>
            <a:pPr marL="0" indent="0">
              <a:buNone/>
            </a:pPr>
            <a:endParaRPr lang="en-US" dirty="0"/>
          </a:p>
          <a:p>
            <a:pPr marL="0" indent="0">
              <a:buNone/>
            </a:pPr>
            <a:r>
              <a:rPr lang="en-US" dirty="0"/>
              <a:t>    return 0;</a:t>
            </a:r>
          </a:p>
          <a:p>
            <a:pPr marL="0" indent="0">
              <a:buNone/>
            </a:pPr>
            <a:r>
              <a:rPr lang="en-US" dirty="0"/>
              <a:t>} </a:t>
            </a:r>
            <a:endParaRPr lang="pl-PL" dirty="0"/>
          </a:p>
        </p:txBody>
      </p:sp>
      <p:sp>
        <p:nvSpPr>
          <p:cNvPr id="3" name="Tytuł 2">
            <a:extLst>
              <a:ext uri="{FF2B5EF4-FFF2-40B4-BE49-F238E27FC236}">
                <a16:creationId xmlns:a16="http://schemas.microsoft.com/office/drawing/2014/main" id="{CE29C94D-92F0-4955-8345-B37CDD07D2B2}"/>
              </a:ext>
            </a:extLst>
          </p:cNvPr>
          <p:cNvSpPr>
            <a:spLocks noGrp="1"/>
          </p:cNvSpPr>
          <p:nvPr>
            <p:ph type="title"/>
          </p:nvPr>
        </p:nvSpPr>
        <p:spPr/>
        <p:txBody>
          <a:bodyPr/>
          <a:lstStyle/>
          <a:p>
            <a:r>
              <a:rPr lang="pl-PL" dirty="0"/>
              <a:t>Przykład</a:t>
            </a:r>
          </a:p>
        </p:txBody>
      </p:sp>
    </p:spTree>
    <p:extLst>
      <p:ext uri="{BB962C8B-B14F-4D97-AF65-F5344CB8AC3E}">
        <p14:creationId xmlns:p14="http://schemas.microsoft.com/office/powerpoint/2010/main" val="978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39E0671-F325-44E2-9BB1-0BF7C0CF9282}"/>
              </a:ext>
            </a:extLst>
          </p:cNvPr>
          <p:cNvSpPr>
            <a:spLocks noGrp="1"/>
          </p:cNvSpPr>
          <p:nvPr>
            <p:ph type="body" sz="quarter" idx="27"/>
          </p:nvPr>
        </p:nvSpPr>
        <p:spPr>
          <a:xfrm>
            <a:off x="457200" y="853640"/>
            <a:ext cx="8235950" cy="784660"/>
          </a:xfrm>
        </p:spPr>
        <p:txBody>
          <a:bodyPr/>
          <a:lstStyle/>
          <a:p>
            <a:pPr marL="0" indent="0">
              <a:buNone/>
            </a:pPr>
            <a:r>
              <a:rPr lang="pl-PL" dirty="0"/>
              <a:t>Wyliczenie jest typem zdefiniowanym przez użytkownika, który składa się z zestawu nazwanych stałych, które są znane jako Numeratory.</a:t>
            </a:r>
          </a:p>
        </p:txBody>
      </p:sp>
      <p:sp>
        <p:nvSpPr>
          <p:cNvPr id="3" name="Tytuł 2">
            <a:extLst>
              <a:ext uri="{FF2B5EF4-FFF2-40B4-BE49-F238E27FC236}">
                <a16:creationId xmlns:a16="http://schemas.microsoft.com/office/drawing/2014/main" id="{04772033-C702-408A-89D3-D415E6DB137E}"/>
              </a:ext>
            </a:extLst>
          </p:cNvPr>
          <p:cNvSpPr>
            <a:spLocks noGrp="1"/>
          </p:cNvSpPr>
          <p:nvPr>
            <p:ph type="title"/>
          </p:nvPr>
        </p:nvSpPr>
        <p:spPr/>
        <p:txBody>
          <a:bodyPr/>
          <a:lstStyle/>
          <a:p>
            <a:r>
              <a:rPr lang="pl-PL" dirty="0"/>
              <a:t>Wyliczenia</a:t>
            </a:r>
          </a:p>
        </p:txBody>
      </p:sp>
      <p:sp>
        <p:nvSpPr>
          <p:cNvPr id="5" name="pole tekstowe 4">
            <a:extLst>
              <a:ext uri="{FF2B5EF4-FFF2-40B4-BE49-F238E27FC236}">
                <a16:creationId xmlns:a16="http://schemas.microsoft.com/office/drawing/2014/main" id="{90151921-CD6D-4014-BEF2-EC3EF41B4B08}"/>
              </a:ext>
            </a:extLst>
          </p:cNvPr>
          <p:cNvSpPr txBox="1"/>
          <p:nvPr/>
        </p:nvSpPr>
        <p:spPr>
          <a:xfrm>
            <a:off x="675410" y="1892106"/>
            <a:ext cx="3217717"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 </a:t>
            </a:r>
            <a:r>
              <a:rPr lang="en-US" dirty="0" err="1"/>
              <a:t>unscoped</a:t>
            </a:r>
            <a:r>
              <a:rPr lang="en-US" dirty="0"/>
              <a:t> </a:t>
            </a:r>
            <a:r>
              <a:rPr lang="en-US" dirty="0" err="1"/>
              <a:t>enum</a:t>
            </a:r>
            <a:r>
              <a:rPr lang="en-US" dirty="0"/>
              <a:t>:</a:t>
            </a:r>
          </a:p>
          <a:p>
            <a:r>
              <a:rPr lang="en-US" dirty="0" err="1"/>
              <a:t>enum</a:t>
            </a:r>
            <a:r>
              <a:rPr lang="en-US" dirty="0"/>
              <a:t> [identifier] [: type]</a:t>
            </a:r>
          </a:p>
          <a:p>
            <a:r>
              <a:rPr lang="en-US" dirty="0"/>
              <a:t>{</a:t>
            </a:r>
            <a:r>
              <a:rPr lang="en-US" dirty="0" err="1"/>
              <a:t>enum</a:t>
            </a:r>
            <a:r>
              <a:rPr lang="en-US" dirty="0"/>
              <a:t>-list};</a:t>
            </a:r>
          </a:p>
          <a:p>
            <a:endParaRPr lang="en-US" dirty="0"/>
          </a:p>
          <a:p>
            <a:r>
              <a:rPr lang="en-US" dirty="0"/>
              <a:t>// scoped </a:t>
            </a:r>
            <a:r>
              <a:rPr lang="en-US" dirty="0" err="1"/>
              <a:t>enum</a:t>
            </a:r>
            <a:r>
              <a:rPr lang="en-US" dirty="0"/>
              <a:t>:</a:t>
            </a:r>
          </a:p>
          <a:p>
            <a:r>
              <a:rPr lang="en-US" dirty="0" err="1"/>
              <a:t>enum</a:t>
            </a:r>
            <a:r>
              <a:rPr lang="en-US" dirty="0"/>
              <a:t> [</a:t>
            </a:r>
            <a:r>
              <a:rPr lang="en-US" dirty="0" err="1"/>
              <a:t>class|struct</a:t>
            </a:r>
            <a:r>
              <a:rPr lang="en-US" dirty="0"/>
              <a:t>]</a:t>
            </a:r>
          </a:p>
          <a:p>
            <a:r>
              <a:rPr lang="en-US" dirty="0"/>
              <a:t>[identifier] [: type]</a:t>
            </a:r>
          </a:p>
          <a:p>
            <a:r>
              <a:rPr lang="en-US" dirty="0"/>
              <a:t>{</a:t>
            </a:r>
            <a:r>
              <a:rPr lang="en-US" dirty="0" err="1"/>
              <a:t>enum</a:t>
            </a:r>
            <a:r>
              <a:rPr lang="en-US" dirty="0"/>
              <a:t>-list};</a:t>
            </a:r>
            <a:endParaRPr lang="pl-PL" dirty="0"/>
          </a:p>
        </p:txBody>
      </p:sp>
      <p:sp>
        <p:nvSpPr>
          <p:cNvPr id="7" name="pole tekstowe 6">
            <a:extLst>
              <a:ext uri="{FF2B5EF4-FFF2-40B4-BE49-F238E27FC236}">
                <a16:creationId xmlns:a16="http://schemas.microsoft.com/office/drawing/2014/main" id="{8B2793F3-3030-4FE9-A969-69F68E156C27}"/>
              </a:ext>
            </a:extLst>
          </p:cNvPr>
          <p:cNvSpPr txBox="1"/>
          <p:nvPr/>
        </p:nvSpPr>
        <p:spPr>
          <a:xfrm>
            <a:off x="4184073" y="2169105"/>
            <a:ext cx="457200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pl-PL" dirty="0" err="1"/>
              <a:t>enum</a:t>
            </a:r>
            <a:r>
              <a:rPr lang="pl-PL" dirty="0"/>
              <a:t> A : </a:t>
            </a:r>
            <a:r>
              <a:rPr lang="pl-PL" dirty="0" err="1"/>
              <a:t>int</a:t>
            </a:r>
            <a:r>
              <a:rPr lang="pl-PL" dirty="0"/>
              <a:t>; // non-</a:t>
            </a:r>
            <a:r>
              <a:rPr lang="pl-PL" dirty="0" err="1"/>
              <a:t>scoped</a:t>
            </a:r>
            <a:r>
              <a:rPr lang="pl-PL" dirty="0"/>
              <a:t> </a:t>
            </a:r>
            <a:r>
              <a:rPr lang="pl-PL" dirty="0" err="1"/>
              <a:t>enum</a:t>
            </a:r>
            <a:r>
              <a:rPr lang="pl-PL" dirty="0"/>
              <a:t> </a:t>
            </a:r>
            <a:r>
              <a:rPr lang="pl-PL" dirty="0" err="1"/>
              <a:t>must</a:t>
            </a:r>
            <a:r>
              <a:rPr lang="pl-PL" dirty="0"/>
              <a:t> 				</a:t>
            </a:r>
            <a:r>
              <a:rPr lang="pl-PL" dirty="0" err="1"/>
              <a:t>have</a:t>
            </a:r>
            <a:r>
              <a:rPr lang="pl-PL" dirty="0"/>
              <a:t> </a:t>
            </a:r>
            <a:r>
              <a:rPr lang="pl-PL" dirty="0" err="1"/>
              <a:t>type</a:t>
            </a:r>
            <a:r>
              <a:rPr lang="pl-PL" dirty="0"/>
              <a:t> </a:t>
            </a:r>
            <a:r>
              <a:rPr lang="pl-PL" dirty="0" err="1"/>
              <a:t>specified</a:t>
            </a:r>
            <a:endParaRPr lang="pl-PL" dirty="0"/>
          </a:p>
          <a:p>
            <a:r>
              <a:rPr lang="pl-PL" dirty="0" err="1"/>
              <a:t>enum</a:t>
            </a:r>
            <a:r>
              <a:rPr lang="pl-PL" dirty="0"/>
              <a:t> </a:t>
            </a:r>
            <a:r>
              <a:rPr lang="pl-PL" dirty="0" err="1"/>
              <a:t>class</a:t>
            </a:r>
            <a:r>
              <a:rPr lang="pl-PL" dirty="0"/>
              <a:t> B; // </a:t>
            </a:r>
            <a:r>
              <a:rPr lang="pl-PL" dirty="0" err="1"/>
              <a:t>scoped</a:t>
            </a:r>
            <a:r>
              <a:rPr lang="pl-PL" dirty="0"/>
              <a:t> </a:t>
            </a:r>
            <a:r>
              <a:rPr lang="pl-PL" dirty="0" err="1"/>
              <a:t>enum</a:t>
            </a:r>
            <a:r>
              <a:rPr lang="pl-PL" dirty="0"/>
              <a:t> </a:t>
            </a:r>
            <a:r>
              <a:rPr lang="pl-PL" dirty="0" err="1"/>
              <a:t>defaults</a:t>
            </a:r>
            <a:r>
              <a:rPr lang="pl-PL" dirty="0"/>
              <a:t> to i				</a:t>
            </a:r>
            <a:r>
              <a:rPr lang="pl-PL" dirty="0" err="1"/>
              <a:t>nt</a:t>
            </a:r>
            <a:r>
              <a:rPr lang="pl-PL" dirty="0"/>
              <a:t> but ...</a:t>
            </a:r>
          </a:p>
          <a:p>
            <a:r>
              <a:rPr lang="pl-PL" dirty="0" err="1"/>
              <a:t>enum</a:t>
            </a:r>
            <a:r>
              <a:rPr lang="pl-PL" dirty="0"/>
              <a:t> </a:t>
            </a:r>
            <a:r>
              <a:rPr lang="pl-PL" dirty="0" err="1"/>
              <a:t>class</a:t>
            </a:r>
            <a:r>
              <a:rPr lang="pl-PL" dirty="0"/>
              <a:t> C : </a:t>
            </a:r>
            <a:r>
              <a:rPr lang="pl-PL" dirty="0" err="1"/>
              <a:t>short</a:t>
            </a:r>
            <a:r>
              <a:rPr lang="pl-PL" dirty="0"/>
              <a:t>;  // ... </a:t>
            </a:r>
            <a:r>
              <a:rPr lang="pl-PL" dirty="0" err="1"/>
              <a:t>may</a:t>
            </a:r>
            <a:r>
              <a:rPr lang="pl-PL" dirty="0"/>
              <a:t> </a:t>
            </a:r>
            <a:r>
              <a:rPr lang="pl-PL" dirty="0" err="1"/>
              <a:t>have</a:t>
            </a:r>
            <a:r>
              <a:rPr lang="pl-PL" dirty="0"/>
              <a:t> </a:t>
            </a:r>
            <a:r>
              <a:rPr lang="pl-PL" dirty="0" err="1"/>
              <a:t>any</a:t>
            </a:r>
            <a:r>
              <a:rPr lang="pl-PL" dirty="0"/>
              <a:t> 				</a:t>
            </a:r>
            <a:r>
              <a:rPr lang="pl-PL" dirty="0" err="1"/>
              <a:t>integral</a:t>
            </a:r>
            <a:r>
              <a:rPr lang="pl-PL" dirty="0"/>
              <a:t> </a:t>
            </a:r>
            <a:r>
              <a:rPr lang="pl-PL" dirty="0" err="1"/>
              <a:t>underlying</a:t>
            </a:r>
            <a:r>
              <a:rPr lang="pl-PL" dirty="0"/>
              <a:t> </a:t>
            </a:r>
            <a:r>
              <a:rPr lang="pl-PL" dirty="0" err="1"/>
              <a:t>type</a:t>
            </a:r>
            <a:endParaRPr lang="pl-PL" dirty="0"/>
          </a:p>
        </p:txBody>
      </p:sp>
    </p:spTree>
    <p:extLst>
      <p:ext uri="{BB962C8B-B14F-4D97-AF65-F5344CB8AC3E}">
        <p14:creationId xmlns:p14="http://schemas.microsoft.com/office/powerpoint/2010/main" val="2481596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6186F7B-23F4-4F62-9788-6E1673604F8D}"/>
              </a:ext>
            </a:extLst>
          </p:cNvPr>
          <p:cNvSpPr>
            <a:spLocks noGrp="1"/>
          </p:cNvSpPr>
          <p:nvPr>
            <p:ph type="body" sz="quarter" idx="27"/>
          </p:nvPr>
        </p:nvSpPr>
        <p:spPr>
          <a:xfrm>
            <a:off x="245918" y="853640"/>
            <a:ext cx="8235950" cy="995942"/>
          </a:xfrm>
        </p:spPr>
        <p:txBody>
          <a:bodyPr/>
          <a:lstStyle/>
          <a:p>
            <a:pPr marL="0" indent="0">
              <a:buNone/>
            </a:pPr>
            <a:r>
              <a:rPr lang="pl-PL" dirty="0"/>
              <a:t>Funkcja (ang. </a:t>
            </a:r>
            <a:r>
              <a:rPr lang="pl-PL" dirty="0" err="1"/>
              <a:t>function</a:t>
            </a:r>
            <a:r>
              <a:rPr lang="pl-PL" dirty="0"/>
              <a:t>) jest fragmentem kodu programu, który możemy wielokrotnie wywoływać z różnych miejsc programu. Każda funkcja przed wykorzystaniem musi być zdefiniowana. Definicja funkcji wygląda następująco:</a:t>
            </a:r>
          </a:p>
          <a:p>
            <a:pPr marL="0" indent="0">
              <a:buNone/>
            </a:pPr>
            <a:endParaRPr lang="pl-PL" dirty="0"/>
          </a:p>
          <a:p>
            <a:pPr marL="0" indent="0">
              <a:buNone/>
            </a:pPr>
            <a:endParaRPr lang="pl-PL" dirty="0"/>
          </a:p>
        </p:txBody>
      </p:sp>
      <p:sp>
        <p:nvSpPr>
          <p:cNvPr id="3" name="Tytuł 2">
            <a:extLst>
              <a:ext uri="{FF2B5EF4-FFF2-40B4-BE49-F238E27FC236}">
                <a16:creationId xmlns:a16="http://schemas.microsoft.com/office/drawing/2014/main" id="{FD0254B3-CBF0-47B9-A830-93365BF925EC}"/>
              </a:ext>
            </a:extLst>
          </p:cNvPr>
          <p:cNvSpPr>
            <a:spLocks noGrp="1"/>
          </p:cNvSpPr>
          <p:nvPr>
            <p:ph type="title"/>
          </p:nvPr>
        </p:nvSpPr>
        <p:spPr/>
        <p:txBody>
          <a:bodyPr/>
          <a:lstStyle/>
          <a:p>
            <a:r>
              <a:rPr lang="pl-PL" dirty="0"/>
              <a:t>Funkcje</a:t>
            </a:r>
          </a:p>
        </p:txBody>
      </p:sp>
      <p:sp>
        <p:nvSpPr>
          <p:cNvPr id="5" name="pole tekstowe 4">
            <a:extLst>
              <a:ext uri="{FF2B5EF4-FFF2-40B4-BE49-F238E27FC236}">
                <a16:creationId xmlns:a16="http://schemas.microsoft.com/office/drawing/2014/main" id="{19F4846D-46E5-4A4B-BDCE-43C31D002E36}"/>
              </a:ext>
            </a:extLst>
          </p:cNvPr>
          <p:cNvSpPr txBox="1"/>
          <p:nvPr/>
        </p:nvSpPr>
        <p:spPr>
          <a:xfrm>
            <a:off x="245918" y="1900181"/>
            <a:ext cx="8898082" cy="3416320"/>
          </a:xfrm>
          <a:prstGeom prst="rect">
            <a:avLst/>
          </a:prstGeom>
          <a:noFill/>
        </p:spPr>
        <p:txBody>
          <a:bodyPr wrap="square">
            <a:spAutoFit/>
          </a:bodyPr>
          <a:lstStyle/>
          <a:p>
            <a:r>
              <a:rPr lang="pl-PL" b="1" dirty="0" err="1"/>
              <a:t>typ_wyniku</a:t>
            </a:r>
            <a:r>
              <a:rPr lang="pl-PL" b="1" dirty="0"/>
              <a:t>  </a:t>
            </a:r>
            <a:r>
              <a:rPr lang="pl-PL" b="1" dirty="0" err="1"/>
              <a:t>nazwa_funkcji</a:t>
            </a:r>
            <a:r>
              <a:rPr lang="pl-PL" b="1" dirty="0"/>
              <a:t>(</a:t>
            </a:r>
            <a:r>
              <a:rPr lang="pl-PL" b="1" dirty="0" err="1"/>
              <a:t>lista_argumentów</a:t>
            </a:r>
            <a:r>
              <a:rPr lang="pl-PL" b="1" dirty="0"/>
              <a:t>)</a:t>
            </a:r>
          </a:p>
          <a:p>
            <a:r>
              <a:rPr lang="pl-PL" b="1" dirty="0"/>
              <a:t>{</a:t>
            </a:r>
          </a:p>
          <a:p>
            <a:r>
              <a:rPr lang="pl-PL" b="1" dirty="0"/>
              <a:t>    treść funkcji</a:t>
            </a:r>
          </a:p>
          <a:p>
            <a:r>
              <a:rPr lang="pl-PL" b="1" dirty="0"/>
              <a:t>}</a:t>
            </a:r>
          </a:p>
          <a:p>
            <a:endParaRPr lang="pl-PL" dirty="0"/>
          </a:p>
          <a:p>
            <a:r>
              <a:rPr lang="pl-PL" b="1" dirty="0" err="1"/>
              <a:t>typ_wyniku</a:t>
            </a:r>
            <a:r>
              <a:rPr lang="pl-PL" b="1" dirty="0"/>
              <a:t>       </a:t>
            </a:r>
            <a:r>
              <a:rPr lang="pl-PL" dirty="0"/>
              <a:t>- określa rodzaj informacji, którą zwraca funkcja jako wynik swojej pracy. Jeśli funkcja nie zwraca wyniku (np. interesuje nas tylko wykonanie określonego kodu), to posiada typ </a:t>
            </a:r>
            <a:r>
              <a:rPr lang="pl-PL" dirty="0" err="1"/>
              <a:t>void</a:t>
            </a:r>
            <a:r>
              <a:rPr lang="pl-PL" dirty="0"/>
              <a:t> (ang. pusty).</a:t>
            </a:r>
          </a:p>
          <a:p>
            <a:endParaRPr lang="pl-PL" dirty="0"/>
          </a:p>
          <a:p>
            <a:r>
              <a:rPr lang="pl-PL" b="1" dirty="0" err="1"/>
              <a:t>nazwa_funkcji</a:t>
            </a:r>
            <a:r>
              <a:rPr lang="pl-PL" b="1" dirty="0"/>
              <a:t>    </a:t>
            </a:r>
            <a:r>
              <a:rPr lang="pl-PL" dirty="0"/>
              <a:t>- zbudowana podobnie jak nazwa zmiennej - stosujemy identyczne reguły. Nazwa funkcji umożliwia odwołanie się do jej kodu.</a:t>
            </a:r>
          </a:p>
          <a:p>
            <a:endParaRPr lang="pl-PL" dirty="0"/>
          </a:p>
        </p:txBody>
      </p:sp>
    </p:spTree>
    <p:extLst>
      <p:ext uri="{BB962C8B-B14F-4D97-AF65-F5344CB8AC3E}">
        <p14:creationId xmlns:p14="http://schemas.microsoft.com/office/powerpoint/2010/main" val="995740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9D1D5B7-8B1D-4928-B3D2-985CBA69682C}"/>
              </a:ext>
            </a:extLst>
          </p:cNvPr>
          <p:cNvSpPr>
            <a:spLocks noGrp="1"/>
          </p:cNvSpPr>
          <p:nvPr>
            <p:ph type="title"/>
          </p:nvPr>
        </p:nvSpPr>
        <p:spPr/>
        <p:txBody>
          <a:bodyPr/>
          <a:lstStyle/>
          <a:p>
            <a:r>
              <a:rPr lang="pl-PL" dirty="0"/>
              <a:t>Funkcje</a:t>
            </a:r>
          </a:p>
        </p:txBody>
      </p:sp>
      <p:sp>
        <p:nvSpPr>
          <p:cNvPr id="5" name="pole tekstowe 4">
            <a:extLst>
              <a:ext uri="{FF2B5EF4-FFF2-40B4-BE49-F238E27FC236}">
                <a16:creationId xmlns:a16="http://schemas.microsoft.com/office/drawing/2014/main" id="{839B83F3-AE55-44A5-BC57-A7988E74DC50}"/>
              </a:ext>
            </a:extLst>
          </p:cNvPr>
          <p:cNvSpPr txBox="1"/>
          <p:nvPr/>
        </p:nvSpPr>
        <p:spPr>
          <a:xfrm>
            <a:off x="536863" y="1338247"/>
            <a:ext cx="7831281" cy="2862322"/>
          </a:xfrm>
          <a:prstGeom prst="rect">
            <a:avLst/>
          </a:prstGeom>
          <a:noFill/>
        </p:spPr>
        <p:txBody>
          <a:bodyPr wrap="square">
            <a:spAutoFit/>
          </a:bodyPr>
          <a:lstStyle/>
          <a:p>
            <a:r>
              <a:rPr lang="pl-PL" b="1" dirty="0" err="1"/>
              <a:t>lista_argumentów</a:t>
            </a:r>
            <a:r>
              <a:rPr lang="pl-PL" b="1" dirty="0"/>
              <a:t> </a:t>
            </a:r>
            <a:r>
              <a:rPr lang="pl-PL" dirty="0"/>
              <a:t>- zawiera definicje danych przekazywanych do funkcji. Lista zbudowana jest z wpisów:</a:t>
            </a:r>
          </a:p>
          <a:p>
            <a:endParaRPr lang="pl-PL" dirty="0"/>
          </a:p>
          <a:p>
            <a:r>
              <a:rPr lang="pl-PL" dirty="0"/>
              <a:t>	</a:t>
            </a:r>
            <a:r>
              <a:rPr lang="pl-PL" b="1" dirty="0"/>
              <a:t>typ_argumentu1 nazwa_argumentu1, typ_argumentu2 	nazwa_argumentu2, ...</a:t>
            </a:r>
          </a:p>
          <a:p>
            <a:endParaRPr lang="pl-PL" dirty="0"/>
          </a:p>
          <a:p>
            <a:r>
              <a:rPr lang="pl-PL" b="1" dirty="0" err="1"/>
              <a:t>typ_argumentu</a:t>
            </a:r>
            <a:r>
              <a:rPr lang="pl-PL" b="1" dirty="0"/>
              <a:t>   </a:t>
            </a:r>
            <a:r>
              <a:rPr lang="pl-PL" dirty="0"/>
              <a:t>- jeden z typów danych zdefiniowanych w C++ (np. </a:t>
            </a:r>
            <a:r>
              <a:rPr lang="pl-PL" dirty="0" err="1"/>
              <a:t>int</a:t>
            </a:r>
            <a:r>
              <a:rPr lang="pl-PL" dirty="0"/>
              <a:t>, </a:t>
            </a:r>
            <a:r>
              <a:rPr lang="pl-PL" dirty="0" err="1"/>
              <a:t>double</a:t>
            </a:r>
            <a:r>
              <a:rPr lang="pl-PL" dirty="0"/>
              <a:t>, </a:t>
            </a:r>
            <a:r>
              <a:rPr lang="pl-PL" dirty="0" err="1"/>
              <a:t>bool</a:t>
            </a:r>
            <a:r>
              <a:rPr lang="pl-PL" dirty="0"/>
              <a:t>) lub typ zdefiniowany przez użytkownika.</a:t>
            </a:r>
          </a:p>
          <a:p>
            <a:r>
              <a:rPr lang="pl-PL" b="1" dirty="0" err="1"/>
              <a:t>nazwa_argumentu</a:t>
            </a:r>
            <a:r>
              <a:rPr lang="pl-PL" b="1" dirty="0"/>
              <a:t> </a:t>
            </a:r>
            <a:r>
              <a:rPr lang="pl-PL" dirty="0"/>
              <a:t>- zbudowana identycznie jak nazwa zmiennej. Pozwala odwoływać się do danego argumentu wewnątrz funkcji.</a:t>
            </a:r>
          </a:p>
        </p:txBody>
      </p:sp>
    </p:spTree>
    <p:extLst>
      <p:ext uri="{BB962C8B-B14F-4D97-AF65-F5344CB8AC3E}">
        <p14:creationId xmlns:p14="http://schemas.microsoft.com/office/powerpoint/2010/main" val="3097673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FDC96F-3E8F-4C20-8CBC-0A9254552415}"/>
              </a:ext>
            </a:extLst>
          </p:cNvPr>
          <p:cNvSpPr>
            <a:spLocks noGrp="1"/>
          </p:cNvSpPr>
          <p:nvPr>
            <p:ph type="body" sz="quarter" idx="27"/>
          </p:nvPr>
        </p:nvSpPr>
        <p:spPr/>
        <p:txBody>
          <a:bodyPr>
            <a:normAutofit fontScale="85000" lnSpcReduction="20000"/>
          </a:bodyPr>
          <a:lstStyle/>
          <a:p>
            <a:pPr marL="0" indent="0">
              <a:buNone/>
            </a:pPr>
            <a:r>
              <a:rPr lang="pl-PL" dirty="0"/>
              <a:t>#include &lt;</a:t>
            </a:r>
            <a:r>
              <a:rPr lang="pl-PL" dirty="0" err="1"/>
              <a:t>iostream</a:t>
            </a:r>
            <a:r>
              <a:rPr lang="pl-PL" dirty="0"/>
              <a:t>&gt;</a:t>
            </a:r>
          </a:p>
          <a:p>
            <a:pPr marL="0" indent="0">
              <a:buNone/>
            </a:pPr>
            <a:endParaRPr lang="pl-PL" dirty="0"/>
          </a:p>
          <a:p>
            <a:pPr marL="0" indent="0">
              <a:buNone/>
            </a:pPr>
            <a:r>
              <a:rPr lang="pl-PL" dirty="0" err="1"/>
              <a:t>using</a:t>
            </a:r>
            <a:r>
              <a:rPr lang="pl-PL" dirty="0"/>
              <a:t> </a:t>
            </a:r>
            <a:r>
              <a:rPr lang="pl-PL" dirty="0" err="1"/>
              <a:t>namespace</a:t>
            </a:r>
            <a:r>
              <a:rPr lang="pl-PL" dirty="0"/>
              <a:t> </a:t>
            </a:r>
            <a:r>
              <a:rPr lang="pl-PL" dirty="0" err="1"/>
              <a:t>std</a:t>
            </a:r>
            <a:r>
              <a:rPr lang="pl-PL" dirty="0"/>
              <a:t>;</a:t>
            </a:r>
          </a:p>
          <a:p>
            <a:pPr marL="0" indent="0">
              <a:buNone/>
            </a:pPr>
            <a:endParaRPr lang="pl-PL" dirty="0"/>
          </a:p>
          <a:p>
            <a:pPr marL="0" indent="0">
              <a:buNone/>
            </a:pPr>
            <a:r>
              <a:rPr lang="pl-PL" dirty="0" err="1"/>
              <a:t>int</a:t>
            </a:r>
            <a:r>
              <a:rPr lang="pl-PL" dirty="0"/>
              <a:t> suma(</a:t>
            </a:r>
            <a:r>
              <a:rPr lang="pl-PL" dirty="0" err="1"/>
              <a:t>int</a:t>
            </a:r>
            <a:r>
              <a:rPr lang="pl-PL" dirty="0"/>
              <a:t> </a:t>
            </a:r>
            <a:r>
              <a:rPr lang="pl-PL" dirty="0" err="1"/>
              <a:t>x,int</a:t>
            </a:r>
            <a:r>
              <a:rPr lang="pl-PL" dirty="0"/>
              <a:t> y)</a:t>
            </a:r>
          </a:p>
          <a:p>
            <a:pPr marL="0" indent="0">
              <a:buNone/>
            </a:pPr>
            <a:r>
              <a:rPr lang="pl-PL" dirty="0"/>
              <a:t>{</a:t>
            </a:r>
          </a:p>
          <a:p>
            <a:pPr marL="0" indent="0">
              <a:buNone/>
            </a:pPr>
            <a:r>
              <a:rPr lang="pl-PL" dirty="0"/>
              <a:t>    return x + y;</a:t>
            </a:r>
          </a:p>
          <a:p>
            <a:pPr marL="0" indent="0">
              <a:buNone/>
            </a:pPr>
            <a:r>
              <a:rPr lang="pl-PL" dirty="0"/>
              <a:t>}</a:t>
            </a:r>
          </a:p>
          <a:p>
            <a:pPr marL="0" indent="0">
              <a:buNone/>
            </a:pPr>
            <a:endParaRPr lang="pl-PL" dirty="0"/>
          </a:p>
          <a:p>
            <a:pPr marL="0" indent="0">
              <a:buNone/>
            </a:pPr>
            <a:r>
              <a:rPr lang="pl-PL" dirty="0" err="1"/>
              <a:t>int</a:t>
            </a:r>
            <a:r>
              <a:rPr lang="pl-PL" dirty="0"/>
              <a:t> </a:t>
            </a:r>
            <a:r>
              <a:rPr lang="pl-PL" dirty="0" err="1"/>
              <a:t>main</a:t>
            </a:r>
            <a:r>
              <a:rPr lang="pl-PL" dirty="0"/>
              <a:t>()</a:t>
            </a:r>
          </a:p>
          <a:p>
            <a:pPr marL="0" indent="0">
              <a:buNone/>
            </a:pPr>
            <a:r>
              <a:rPr lang="pl-PL" dirty="0"/>
              <a:t>{</a:t>
            </a:r>
          </a:p>
          <a:p>
            <a:pPr marL="0" indent="0">
              <a:buNone/>
            </a:pPr>
            <a:r>
              <a:rPr lang="pl-PL" dirty="0"/>
              <a:t>    </a:t>
            </a:r>
            <a:r>
              <a:rPr lang="pl-PL" dirty="0" err="1"/>
              <a:t>cout</a:t>
            </a:r>
            <a:r>
              <a:rPr lang="pl-PL" dirty="0"/>
              <a:t> &lt;&lt; suma(2,7) &lt;&lt; </a:t>
            </a:r>
            <a:r>
              <a:rPr lang="pl-PL" dirty="0" err="1"/>
              <a:t>endl</a:t>
            </a:r>
            <a:endParaRPr lang="pl-PL" dirty="0"/>
          </a:p>
          <a:p>
            <a:pPr marL="0" indent="0">
              <a:buNone/>
            </a:pPr>
            <a:r>
              <a:rPr lang="pl-PL" dirty="0"/>
              <a:t>         &lt;&lt; suma(9,-3) &lt;&lt; </a:t>
            </a:r>
            <a:r>
              <a:rPr lang="pl-PL" dirty="0" err="1"/>
              <a:t>endl</a:t>
            </a:r>
            <a:r>
              <a:rPr lang="pl-PL" dirty="0"/>
              <a:t>;</a:t>
            </a:r>
          </a:p>
          <a:p>
            <a:pPr marL="0" indent="0">
              <a:buNone/>
            </a:pPr>
            <a:endParaRPr lang="pl-PL" dirty="0"/>
          </a:p>
          <a:p>
            <a:pPr marL="0" indent="0">
              <a:buNone/>
            </a:pPr>
            <a:r>
              <a:rPr lang="pl-PL" dirty="0"/>
              <a:t>    return 0;</a:t>
            </a:r>
          </a:p>
          <a:p>
            <a:pPr marL="0" indent="0">
              <a:buNone/>
            </a:pPr>
            <a:r>
              <a:rPr lang="pl-PL" dirty="0"/>
              <a:t>} </a:t>
            </a:r>
          </a:p>
        </p:txBody>
      </p:sp>
      <p:sp>
        <p:nvSpPr>
          <p:cNvPr id="3" name="Tytuł 2">
            <a:extLst>
              <a:ext uri="{FF2B5EF4-FFF2-40B4-BE49-F238E27FC236}">
                <a16:creationId xmlns:a16="http://schemas.microsoft.com/office/drawing/2014/main" id="{AB56CECF-402A-4686-B0E8-FF5D6CAB30FD}"/>
              </a:ext>
            </a:extLst>
          </p:cNvPr>
          <p:cNvSpPr>
            <a:spLocks noGrp="1"/>
          </p:cNvSpPr>
          <p:nvPr>
            <p:ph type="title"/>
          </p:nvPr>
        </p:nvSpPr>
        <p:spPr/>
        <p:txBody>
          <a:bodyPr/>
          <a:lstStyle/>
          <a:p>
            <a:r>
              <a:rPr lang="pl-PL" dirty="0"/>
              <a:t>Funkcja - przykład</a:t>
            </a:r>
          </a:p>
        </p:txBody>
      </p:sp>
    </p:spTree>
    <p:extLst>
      <p:ext uri="{BB962C8B-B14F-4D97-AF65-F5344CB8AC3E}">
        <p14:creationId xmlns:p14="http://schemas.microsoft.com/office/powerpoint/2010/main" val="1600411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7346" name="Symbol zastępczy tekstu 4"/>
          <p:cNvSpPr>
            <a:spLocks noGrp="1"/>
          </p:cNvSpPr>
          <p:nvPr>
            <p:ph type="body" sz="quarter" idx="27"/>
          </p:nvPr>
        </p:nvSpPr>
        <p:spPr>
          <a:xfrm>
            <a:off x="457200" y="854075"/>
            <a:ext cx="8235950" cy="3913188"/>
          </a:xfrm>
        </p:spPr>
        <p:txBody>
          <a:bodyPr/>
          <a:lstStyle/>
          <a:p>
            <a:endParaRPr altLang="pl-PL"/>
          </a:p>
        </p:txBody>
      </p:sp>
    </p:spTree>
    <p:extLst>
      <p:ext uri="{BB962C8B-B14F-4D97-AF65-F5344CB8AC3E}">
        <p14:creationId xmlns:p14="http://schemas.microsoft.com/office/powerpoint/2010/main" val="181348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1DE3D58-A460-4573-9804-64D5E09D06D2}"/>
              </a:ext>
            </a:extLst>
          </p:cNvPr>
          <p:cNvSpPr>
            <a:spLocks noGrp="1"/>
          </p:cNvSpPr>
          <p:nvPr>
            <p:ph type="body" sz="quarter" idx="27"/>
          </p:nvPr>
        </p:nvSpPr>
        <p:spPr>
          <a:xfrm>
            <a:off x="457200" y="853640"/>
            <a:ext cx="8235950" cy="566451"/>
          </a:xfrm>
        </p:spPr>
        <p:txBody>
          <a:bodyPr/>
          <a:lstStyle/>
          <a:p>
            <a:pPr marL="0" indent="0">
              <a:buNone/>
            </a:pPr>
            <a:r>
              <a:rPr lang="pl-PL" dirty="0"/>
              <a:t>Logowanie na zdalny pulpit</a:t>
            </a:r>
          </a:p>
        </p:txBody>
      </p:sp>
      <p:sp>
        <p:nvSpPr>
          <p:cNvPr id="3" name="Tytuł 2">
            <a:extLst>
              <a:ext uri="{FF2B5EF4-FFF2-40B4-BE49-F238E27FC236}">
                <a16:creationId xmlns:a16="http://schemas.microsoft.com/office/drawing/2014/main" id="{EB9A58D5-B519-44E5-89F9-C557756BC310}"/>
              </a:ext>
            </a:extLst>
          </p:cNvPr>
          <p:cNvSpPr>
            <a:spLocks noGrp="1"/>
          </p:cNvSpPr>
          <p:nvPr>
            <p:ph type="title"/>
          </p:nvPr>
        </p:nvSpPr>
        <p:spPr/>
        <p:txBody>
          <a:bodyPr/>
          <a:lstStyle/>
          <a:p>
            <a:r>
              <a:rPr lang="pl-PL" dirty="0"/>
              <a:t>Pulpit zdalny – maszyna wirtualna</a:t>
            </a:r>
          </a:p>
        </p:txBody>
      </p:sp>
      <p:pic>
        <p:nvPicPr>
          <p:cNvPr id="5" name="Obraz 4">
            <a:extLst>
              <a:ext uri="{FF2B5EF4-FFF2-40B4-BE49-F238E27FC236}">
                <a16:creationId xmlns:a16="http://schemas.microsoft.com/office/drawing/2014/main" id="{97999C4C-F467-4E88-AC7C-B7988DF6B788}"/>
              </a:ext>
            </a:extLst>
          </p:cNvPr>
          <p:cNvPicPr>
            <a:picLocks noChangeAspect="1"/>
          </p:cNvPicPr>
          <p:nvPr/>
        </p:nvPicPr>
        <p:blipFill>
          <a:blip r:embed="rId2"/>
          <a:stretch>
            <a:fillRect/>
          </a:stretch>
        </p:blipFill>
        <p:spPr>
          <a:xfrm>
            <a:off x="1089184" y="1420091"/>
            <a:ext cx="3148789" cy="3276600"/>
          </a:xfrm>
          <a:prstGeom prst="rect">
            <a:avLst/>
          </a:prstGeom>
        </p:spPr>
      </p:pic>
      <p:pic>
        <p:nvPicPr>
          <p:cNvPr id="9" name="Obraz 8">
            <a:extLst>
              <a:ext uri="{FF2B5EF4-FFF2-40B4-BE49-F238E27FC236}">
                <a16:creationId xmlns:a16="http://schemas.microsoft.com/office/drawing/2014/main" id="{8D562097-E819-4B25-A1CE-D20450586EF3}"/>
              </a:ext>
            </a:extLst>
          </p:cNvPr>
          <p:cNvPicPr>
            <a:picLocks noChangeAspect="1"/>
          </p:cNvPicPr>
          <p:nvPr/>
        </p:nvPicPr>
        <p:blipFill>
          <a:blip r:embed="rId3"/>
          <a:stretch>
            <a:fillRect/>
          </a:stretch>
        </p:blipFill>
        <p:spPr>
          <a:xfrm>
            <a:off x="4493856" y="1420090"/>
            <a:ext cx="3148788" cy="3276599"/>
          </a:xfrm>
          <a:prstGeom prst="rect">
            <a:avLst/>
          </a:prstGeom>
        </p:spPr>
      </p:pic>
      <p:pic>
        <p:nvPicPr>
          <p:cNvPr id="7" name="Obraz 6">
            <a:extLst>
              <a:ext uri="{FF2B5EF4-FFF2-40B4-BE49-F238E27FC236}">
                <a16:creationId xmlns:a16="http://schemas.microsoft.com/office/drawing/2014/main" id="{97CFB0E7-6115-4E04-82BF-AA4A549094E1}"/>
              </a:ext>
            </a:extLst>
          </p:cNvPr>
          <p:cNvPicPr>
            <a:picLocks noChangeAspect="1"/>
          </p:cNvPicPr>
          <p:nvPr/>
        </p:nvPicPr>
        <p:blipFill>
          <a:blip r:embed="rId4"/>
          <a:stretch>
            <a:fillRect/>
          </a:stretch>
        </p:blipFill>
        <p:spPr>
          <a:xfrm>
            <a:off x="6008269" y="1751871"/>
            <a:ext cx="2595403" cy="2162038"/>
          </a:xfrm>
          <a:prstGeom prst="rect">
            <a:avLst/>
          </a:prstGeom>
        </p:spPr>
      </p:pic>
    </p:spTree>
    <p:extLst>
      <p:ext uri="{BB962C8B-B14F-4D97-AF65-F5344CB8AC3E}">
        <p14:creationId xmlns:p14="http://schemas.microsoft.com/office/powerpoint/2010/main" val="154871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37ADD97-F499-4079-9D26-DF542ECF07B9}"/>
              </a:ext>
            </a:extLst>
          </p:cNvPr>
          <p:cNvSpPr>
            <a:spLocks noGrp="1"/>
          </p:cNvSpPr>
          <p:nvPr>
            <p:ph type="body" sz="quarter" idx="27"/>
          </p:nvPr>
        </p:nvSpPr>
        <p:spPr>
          <a:xfrm>
            <a:off x="457200" y="853640"/>
            <a:ext cx="8235950" cy="964769"/>
          </a:xfrm>
        </p:spPr>
        <p:txBody>
          <a:bodyPr>
            <a:normAutofit/>
          </a:bodyPr>
          <a:lstStyle/>
          <a:p>
            <a:pPr marL="0" indent="0">
              <a:buNone/>
            </a:pPr>
            <a:r>
              <a:rPr lang="pl-PL" b="1" dirty="0"/>
              <a:t>Algorytm</a:t>
            </a:r>
            <a:r>
              <a:rPr lang="pl-PL" dirty="0"/>
              <a:t> – skończony ciąg jasno zdefiniowanych czynności koniecznych do wykonania pewnego rodzaju zadań, sposób postępowania prowadzący do rozwiązania problemu. Można go przedstawić na schemacie blokowym. </a:t>
            </a:r>
          </a:p>
          <a:p>
            <a:pPr marL="0" indent="0">
              <a:buNone/>
            </a:pPr>
            <a:endParaRPr lang="pl-PL" dirty="0"/>
          </a:p>
        </p:txBody>
      </p:sp>
      <p:sp>
        <p:nvSpPr>
          <p:cNvPr id="3" name="Tytuł 2">
            <a:extLst>
              <a:ext uri="{FF2B5EF4-FFF2-40B4-BE49-F238E27FC236}">
                <a16:creationId xmlns:a16="http://schemas.microsoft.com/office/drawing/2014/main" id="{161045F6-2F8C-4E5D-8B34-4F295CB84798}"/>
              </a:ext>
            </a:extLst>
          </p:cNvPr>
          <p:cNvSpPr>
            <a:spLocks noGrp="1"/>
          </p:cNvSpPr>
          <p:nvPr>
            <p:ph type="title"/>
          </p:nvPr>
        </p:nvSpPr>
        <p:spPr/>
        <p:txBody>
          <a:bodyPr/>
          <a:lstStyle/>
          <a:p>
            <a:r>
              <a:rPr lang="pl-PL" dirty="0"/>
              <a:t>Algorytmy i struktury danych</a:t>
            </a:r>
          </a:p>
        </p:txBody>
      </p:sp>
      <p:pic>
        <p:nvPicPr>
          <p:cNvPr id="5" name="Obraz 4" descr="Obraz zawierający pizza, naczynie, żywność, wewnątrz&#10;&#10;Opis wygenerowany automatycznie">
            <a:extLst>
              <a:ext uri="{FF2B5EF4-FFF2-40B4-BE49-F238E27FC236}">
                <a16:creationId xmlns:a16="http://schemas.microsoft.com/office/drawing/2014/main" id="{A4ADA73A-3DB8-4E2F-A099-B482BEB320A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135772" y="2263556"/>
            <a:ext cx="3627228" cy="2419279"/>
          </a:xfrm>
          <a:prstGeom prst="rect">
            <a:avLst/>
          </a:prstGeom>
        </p:spPr>
      </p:pic>
      <p:sp>
        <p:nvSpPr>
          <p:cNvPr id="7" name="pole tekstowe 6">
            <a:extLst>
              <a:ext uri="{FF2B5EF4-FFF2-40B4-BE49-F238E27FC236}">
                <a16:creationId xmlns:a16="http://schemas.microsoft.com/office/drawing/2014/main" id="{347846E0-6A69-4CF9-BCCC-5B8DFD9E2514}"/>
              </a:ext>
            </a:extLst>
          </p:cNvPr>
          <p:cNvSpPr txBox="1"/>
          <p:nvPr/>
        </p:nvSpPr>
        <p:spPr>
          <a:xfrm>
            <a:off x="263236" y="2425009"/>
            <a:ext cx="4572000" cy="2308324"/>
          </a:xfrm>
          <a:prstGeom prst="rect">
            <a:avLst/>
          </a:prstGeom>
          <a:noFill/>
        </p:spPr>
        <p:txBody>
          <a:bodyPr wrap="square">
            <a:spAutoFit/>
          </a:bodyPr>
          <a:lstStyle/>
          <a:p>
            <a:r>
              <a:rPr lang="pl-PL" dirty="0"/>
              <a:t>Przykładem algorytmu może być przepis kulinarny. Dla przykładu, aby upiec </a:t>
            </a:r>
            <a:r>
              <a:rPr lang="pl-PL" dirty="0" err="1"/>
              <a:t>pizze</a:t>
            </a:r>
            <a:r>
              <a:rPr lang="pl-PL" dirty="0"/>
              <a:t>, należy w określonej kolejności oraz odstępach czasowych (imperatyw czasowy) dodawać właściwe rodzaje produktów. Może istnieć kilka różnych przepisów dających na końcu bardzo podobną potrawę.</a:t>
            </a:r>
          </a:p>
        </p:txBody>
      </p:sp>
      <p:sp>
        <p:nvSpPr>
          <p:cNvPr id="9" name="pole tekstowe 8">
            <a:extLst>
              <a:ext uri="{FF2B5EF4-FFF2-40B4-BE49-F238E27FC236}">
                <a16:creationId xmlns:a16="http://schemas.microsoft.com/office/drawing/2014/main" id="{4CE7C628-16CA-4DB3-B8C4-F719FF8CCF92}"/>
              </a:ext>
            </a:extLst>
          </p:cNvPr>
          <p:cNvSpPr txBox="1"/>
          <p:nvPr/>
        </p:nvSpPr>
        <p:spPr>
          <a:xfrm>
            <a:off x="1066800" y="1894224"/>
            <a:ext cx="4572000" cy="461665"/>
          </a:xfrm>
          <a:prstGeom prst="rect">
            <a:avLst/>
          </a:prstGeom>
          <a:noFill/>
        </p:spPr>
        <p:txBody>
          <a:bodyPr wrap="square">
            <a:spAutoFit/>
          </a:bodyPr>
          <a:lstStyle/>
          <a:p>
            <a:pPr marL="0" indent="0">
              <a:buNone/>
            </a:pPr>
            <a:r>
              <a:rPr lang="pl-PL" sz="2400" dirty="0">
                <a:solidFill>
                  <a:srgbClr val="FF0000"/>
                </a:solidFill>
              </a:rPr>
              <a:t>Algorytm = PRZEPIS</a:t>
            </a:r>
          </a:p>
        </p:txBody>
      </p:sp>
    </p:spTree>
    <p:extLst>
      <p:ext uri="{BB962C8B-B14F-4D97-AF65-F5344CB8AC3E}">
        <p14:creationId xmlns:p14="http://schemas.microsoft.com/office/powerpoint/2010/main" val="3199994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7CDF52B-AA83-4ECF-9B2F-79DA63F483DE}"/>
              </a:ext>
            </a:extLst>
          </p:cNvPr>
          <p:cNvSpPr>
            <a:spLocks noGrp="1"/>
          </p:cNvSpPr>
          <p:nvPr>
            <p:ph type="body" sz="quarter" idx="27"/>
          </p:nvPr>
        </p:nvSpPr>
        <p:spPr>
          <a:xfrm>
            <a:off x="457200" y="853640"/>
            <a:ext cx="8235950" cy="2814351"/>
          </a:xfrm>
        </p:spPr>
        <p:txBody>
          <a:bodyPr/>
          <a:lstStyle/>
          <a:p>
            <a:pPr marL="0" indent="0">
              <a:buNone/>
            </a:pPr>
            <a:r>
              <a:rPr lang="pl-PL" dirty="0"/>
              <a:t>W niektórych krajach (między innymi Stanach Zjednoczonych) algorytmy mogą zostać opatentowane, jeżeli zostaną zaimplementowane w jakimś praktycznym celu. </a:t>
            </a:r>
          </a:p>
          <a:p>
            <a:pPr marL="0" indent="0">
              <a:buNone/>
            </a:pPr>
            <a:r>
              <a:rPr lang="pl-PL" dirty="0"/>
              <a:t>Przeciwnicy tego podejścia twierdzą, że patentowanie algorytmów spowalnia rozwój informatyki, bo jeden producent może uzyskać monopol na pisanie oprogramowania tworzącego pewne typy plików (jak było to w przypadku GIF). </a:t>
            </a:r>
          </a:p>
          <a:p>
            <a:pPr marL="0" indent="0">
              <a:buNone/>
            </a:pPr>
            <a:r>
              <a:rPr lang="pl-PL" dirty="0"/>
              <a:t>Wiele koncernów komputerowych prowadzi między sobą spory prawne dotyczące praw własności do niektórych patentów.</a:t>
            </a:r>
          </a:p>
        </p:txBody>
      </p:sp>
      <p:sp>
        <p:nvSpPr>
          <p:cNvPr id="3" name="Tytuł 2">
            <a:extLst>
              <a:ext uri="{FF2B5EF4-FFF2-40B4-BE49-F238E27FC236}">
                <a16:creationId xmlns:a16="http://schemas.microsoft.com/office/drawing/2014/main" id="{5BE2C496-C562-4E95-9AF8-6B2F51BA3BE6}"/>
              </a:ext>
            </a:extLst>
          </p:cNvPr>
          <p:cNvSpPr>
            <a:spLocks noGrp="1"/>
          </p:cNvSpPr>
          <p:nvPr>
            <p:ph type="title"/>
          </p:nvPr>
        </p:nvSpPr>
        <p:spPr/>
        <p:txBody>
          <a:bodyPr/>
          <a:lstStyle/>
          <a:p>
            <a:r>
              <a:rPr lang="pl-PL" dirty="0"/>
              <a:t>Patenty</a:t>
            </a:r>
          </a:p>
        </p:txBody>
      </p:sp>
    </p:spTree>
    <p:extLst>
      <p:ext uri="{BB962C8B-B14F-4D97-AF65-F5344CB8AC3E}">
        <p14:creationId xmlns:p14="http://schemas.microsoft.com/office/powerpoint/2010/main" val="2726151372"/>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1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3.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4.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2153</TotalTime>
  <Words>4290</Words>
  <Application>Microsoft Office PowerPoint</Application>
  <PresentationFormat>Pokaz na ekranie (16:9)</PresentationFormat>
  <Paragraphs>367</Paragraphs>
  <Slides>65</Slides>
  <Notes>0</Notes>
  <HiddenSlides>0</HiddenSlides>
  <MMClips>0</MMClips>
  <ScaleCrop>false</ScaleCrop>
  <HeadingPairs>
    <vt:vector size="6" baseType="variant">
      <vt:variant>
        <vt:lpstr>Używane czcionki</vt:lpstr>
      </vt:variant>
      <vt:variant>
        <vt:i4>4</vt:i4>
      </vt:variant>
      <vt:variant>
        <vt:lpstr>Motyw</vt:lpstr>
      </vt:variant>
      <vt:variant>
        <vt:i4>3</vt:i4>
      </vt:variant>
      <vt:variant>
        <vt:lpstr>Tytuły slajdów</vt:lpstr>
      </vt:variant>
      <vt:variant>
        <vt:i4>65</vt:i4>
      </vt:variant>
    </vt:vector>
  </HeadingPairs>
  <TitlesOfParts>
    <vt:vector size="72" baseType="lpstr">
      <vt:lpstr>Arial</vt:lpstr>
      <vt:lpstr>Calibri</vt:lpstr>
      <vt:lpstr>Courier New</vt:lpstr>
      <vt:lpstr>Wingdings</vt:lpstr>
      <vt:lpstr>Comarch_potx_big_v3_poprawki</vt:lpstr>
      <vt:lpstr>1_Comarch_potx_big_v3_poprawki</vt:lpstr>
      <vt:lpstr>2_Comarch_potx_big_v3_poprawki</vt:lpstr>
      <vt:lpstr>CENTRUM SZKOLENIOWE COMARCH</vt:lpstr>
      <vt:lpstr>Prezentacja programu PowerPoint</vt:lpstr>
      <vt:lpstr>Prezentacja programu PowerPoint</vt:lpstr>
      <vt:lpstr>Środowiska programistyczne dla języka C++</vt:lpstr>
      <vt:lpstr>Środowisko – Microsoft Visual Studio 2019</vt:lpstr>
      <vt:lpstr>Github</vt:lpstr>
      <vt:lpstr>Pulpit zdalny – maszyna wirtualna</vt:lpstr>
      <vt:lpstr>Algorytmy i struktury danych</vt:lpstr>
      <vt:lpstr>Patenty</vt:lpstr>
      <vt:lpstr>Definicja klasyczna</vt:lpstr>
      <vt:lpstr>Algorytm - przykład</vt:lpstr>
      <vt:lpstr>Algorytm - przykład</vt:lpstr>
      <vt:lpstr>Schemat blokowy</vt:lpstr>
      <vt:lpstr>Klasyfikacja algorytmów</vt:lpstr>
      <vt:lpstr>Najważniejsze techniki implementacji algorytmów komputerowych to: </vt:lpstr>
      <vt:lpstr>Algorytmy równoległe</vt:lpstr>
      <vt:lpstr>Algorytmy sztucznej inteligencji</vt:lpstr>
      <vt:lpstr>Algorytmy genetyczne</vt:lpstr>
      <vt:lpstr>Algorytmy kwantowe</vt:lpstr>
      <vt:lpstr>Struktury danych</vt:lpstr>
      <vt:lpstr>Przykłady struktur danych</vt:lpstr>
      <vt:lpstr>Język C</vt:lpstr>
      <vt:lpstr>Język C++</vt:lpstr>
      <vt:lpstr>Wersje języka C++</vt:lpstr>
      <vt:lpstr>Właściwości języka C++</vt:lpstr>
      <vt:lpstr>Przykładowy program</vt:lpstr>
      <vt:lpstr>Struktura programu w C++</vt:lpstr>
      <vt:lpstr>Standardowe pliki nagłówkowe</vt:lpstr>
      <vt:lpstr>Zmienna</vt:lpstr>
      <vt:lpstr>Inicjacja zmiennej</vt:lpstr>
      <vt:lpstr>Typy danych – typy całkowite</vt:lpstr>
      <vt:lpstr>Typ rzeczywisty</vt:lpstr>
      <vt:lpstr>Typy znakowe</vt:lpstr>
      <vt:lpstr>Typ znakowy</vt:lpstr>
      <vt:lpstr>Typ logiczny</vt:lpstr>
      <vt:lpstr>Rzutowanie typów</vt:lpstr>
      <vt:lpstr>Stałe, czyli zmienne ustalone </vt:lpstr>
      <vt:lpstr>Stałe w porównaniu z makrodefinicjami</vt:lpstr>
      <vt:lpstr>Zmienne ulotne</vt:lpstr>
      <vt:lpstr>Referencje</vt:lpstr>
      <vt:lpstr>Referencje</vt:lpstr>
      <vt:lpstr>Operatory</vt:lpstr>
      <vt:lpstr>Operatory logiczne</vt:lpstr>
      <vt:lpstr>Operatory logiczne</vt:lpstr>
      <vt:lpstr>Operatory relacyjne</vt:lpstr>
      <vt:lpstr>Operatory przypisania</vt:lpstr>
      <vt:lpstr>Tablice</vt:lpstr>
      <vt:lpstr>Tablice - przykład</vt:lpstr>
      <vt:lpstr>Napisy</vt:lpstr>
      <vt:lpstr>Typ void</vt:lpstr>
      <vt:lpstr>Stos i sterta</vt:lpstr>
      <vt:lpstr>Standardowe wejście - wyjście</vt:lpstr>
      <vt:lpstr>Pętle</vt:lpstr>
      <vt:lpstr>Pętla for</vt:lpstr>
      <vt:lpstr>Pętla while, oraz do..while</vt:lpstr>
      <vt:lpstr>while</vt:lpstr>
      <vt:lpstr>Do .. while</vt:lpstr>
      <vt:lpstr>Instrukcja warunkowa</vt:lpstr>
      <vt:lpstr>warunek</vt:lpstr>
      <vt:lpstr>Przykład</vt:lpstr>
      <vt:lpstr>Wyliczenia</vt:lpstr>
      <vt:lpstr>Funkcje</vt:lpstr>
      <vt:lpstr>Funkcje</vt:lpstr>
      <vt:lpstr>Funkcja - przykład</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303</cp:revision>
  <dcterms:created xsi:type="dcterms:W3CDTF">2015-08-12T08:39:11Z</dcterms:created>
  <dcterms:modified xsi:type="dcterms:W3CDTF">2021-03-24T12:11:57Z</dcterms:modified>
</cp:coreProperties>
</file>